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3"/>
  </p:notesMasterIdLst>
  <p:handoutMasterIdLst>
    <p:handoutMasterId r:id="rId34"/>
  </p:handoutMasterIdLst>
  <p:sldIdLst>
    <p:sldId id="277" r:id="rId3"/>
    <p:sldId id="265" r:id="rId4"/>
    <p:sldId id="303" r:id="rId5"/>
    <p:sldId id="304" r:id="rId6"/>
    <p:sldId id="281" r:id="rId7"/>
    <p:sldId id="305" r:id="rId8"/>
    <p:sldId id="285" r:id="rId9"/>
    <p:sldId id="321" r:id="rId10"/>
    <p:sldId id="325" r:id="rId11"/>
    <p:sldId id="326" r:id="rId12"/>
    <p:sldId id="327" r:id="rId13"/>
    <p:sldId id="288" r:id="rId14"/>
    <p:sldId id="329" r:id="rId15"/>
    <p:sldId id="290" r:id="rId16"/>
    <p:sldId id="328" r:id="rId17"/>
    <p:sldId id="289" r:id="rId18"/>
    <p:sldId id="330" r:id="rId19"/>
    <p:sldId id="331" r:id="rId20"/>
    <p:sldId id="333" r:id="rId21"/>
    <p:sldId id="332" r:id="rId22"/>
    <p:sldId id="334" r:id="rId23"/>
    <p:sldId id="335" r:id="rId24"/>
    <p:sldId id="291" r:id="rId25"/>
    <p:sldId id="336" r:id="rId26"/>
    <p:sldId id="337" r:id="rId27"/>
    <p:sldId id="311" r:id="rId28"/>
    <p:sldId id="302" r:id="rId29"/>
    <p:sldId id="282" r:id="rId30"/>
    <p:sldId id="284"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B1F61E-B79E-4921-8CA8-00607D615465}"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DF21CF1E-E8F7-48BD-9E2F-0783B4275D4F}">
      <dgm:prSet phldrT="[Text]"/>
      <dgm:spPr/>
      <dgm:t>
        <a:bodyPr/>
        <a:lstStyle/>
        <a:p>
          <a:r>
            <a:rPr lang="en-US" dirty="0"/>
            <a:t>MST(02)</a:t>
          </a:r>
        </a:p>
        <a:p>
          <a:r>
            <a:rPr lang="en-US" dirty="0"/>
            <a:t>20 marks</a:t>
          </a:r>
        </a:p>
      </dgm:t>
    </dgm:pt>
    <dgm:pt modelId="{02672668-E94C-4D3F-B024-3E83EF071008}" type="parTrans" cxnId="{CE872D1B-2201-4155-A282-D98BE8E972C7}">
      <dgm:prSet/>
      <dgm:spPr/>
      <dgm:t>
        <a:bodyPr/>
        <a:lstStyle/>
        <a:p>
          <a:endParaRPr lang="en-US"/>
        </a:p>
      </dgm:t>
    </dgm:pt>
    <dgm:pt modelId="{43870F01-8D0C-493D-87C6-47CDB63CA0C3}" type="sibTrans" cxnId="{CE872D1B-2201-4155-A282-D98BE8E972C7}">
      <dgm:prSet/>
      <dgm:spPr/>
      <dgm:t>
        <a:bodyPr/>
        <a:lstStyle/>
        <a:p>
          <a:endParaRPr lang="en-US"/>
        </a:p>
      </dgm:t>
    </dgm:pt>
    <dgm:pt modelId="{5017CB0E-F067-4C8D-BCC3-1E89F6BF0DB6}">
      <dgm:prSet phldrT="[Text]"/>
      <dgm:spPr/>
      <dgm:t>
        <a:bodyPr/>
        <a:lstStyle/>
        <a:p>
          <a:r>
            <a:rPr lang="en-US"/>
            <a:t>Quiz </a:t>
          </a:r>
        </a:p>
        <a:p>
          <a:r>
            <a:rPr lang="en-US"/>
            <a:t>4 marks</a:t>
          </a:r>
        </a:p>
      </dgm:t>
    </dgm:pt>
    <dgm:pt modelId="{7EA63C5E-7894-4011-8777-E05AB93A5604}" type="parTrans" cxnId="{641E709A-A338-4D2F-966E-DEB104E7D828}">
      <dgm:prSet/>
      <dgm:spPr/>
      <dgm:t>
        <a:bodyPr/>
        <a:lstStyle/>
        <a:p>
          <a:endParaRPr lang="en-US"/>
        </a:p>
      </dgm:t>
    </dgm:pt>
    <dgm:pt modelId="{37F83C70-3700-406D-8C7A-E3B7AE665571}" type="sibTrans" cxnId="{641E709A-A338-4D2F-966E-DEB104E7D828}">
      <dgm:prSet/>
      <dgm:spPr/>
      <dgm:t>
        <a:bodyPr/>
        <a:lstStyle/>
        <a:p>
          <a:endParaRPr lang="en-US"/>
        </a:p>
      </dgm:t>
    </dgm:pt>
    <dgm:pt modelId="{59283DCC-1101-4781-AC16-AC0F39464EAE}">
      <dgm:prSet phldrT="[Text]"/>
      <dgm:spPr/>
      <dgm:t>
        <a:bodyPr/>
        <a:lstStyle/>
        <a:p>
          <a:r>
            <a:rPr lang="en-US"/>
            <a:t>Attendance</a:t>
          </a:r>
        </a:p>
        <a:p>
          <a:r>
            <a:rPr lang="en-US"/>
            <a:t>(&gt;90%)</a:t>
          </a:r>
        </a:p>
        <a:p>
          <a:r>
            <a:rPr lang="en-US"/>
            <a:t>2 marks</a:t>
          </a:r>
        </a:p>
      </dgm:t>
    </dgm:pt>
    <dgm:pt modelId="{8AF003E6-7640-4B86-9B7E-1EE2F34FB260}" type="parTrans" cxnId="{ECBAC60F-6CDF-4972-AEEC-AD2754C3CEF6}">
      <dgm:prSet/>
      <dgm:spPr/>
      <dgm:t>
        <a:bodyPr/>
        <a:lstStyle/>
        <a:p>
          <a:endParaRPr lang="en-US"/>
        </a:p>
      </dgm:t>
    </dgm:pt>
    <dgm:pt modelId="{5A5EC861-6BDC-4E40-8784-85D4598C36F6}" type="sibTrans" cxnId="{ECBAC60F-6CDF-4972-AEEC-AD2754C3CEF6}">
      <dgm:prSet/>
      <dgm:spPr/>
      <dgm:t>
        <a:bodyPr/>
        <a:lstStyle/>
        <a:p>
          <a:endParaRPr lang="en-US"/>
        </a:p>
      </dgm:t>
    </dgm:pt>
    <dgm:pt modelId="{9580402E-56A8-4020-B0A0-91E4A7FEDC15}">
      <dgm:prSet phldrT="[Text]"/>
      <dgm:spPr/>
      <dgm:t>
        <a:bodyPr/>
        <a:lstStyle/>
        <a:p>
          <a:r>
            <a:rPr lang="en-US"/>
            <a:t>Surprise test </a:t>
          </a:r>
        </a:p>
        <a:p>
          <a:r>
            <a:rPr lang="en-US"/>
            <a:t>4 marks</a:t>
          </a:r>
        </a:p>
      </dgm:t>
    </dgm:pt>
    <dgm:pt modelId="{F09904E3-80CF-4644-BAB7-253055CB5E22}" type="parTrans" cxnId="{D1F84F8A-ED12-40FC-A5B7-D11271FC9026}">
      <dgm:prSet/>
      <dgm:spPr/>
      <dgm:t>
        <a:bodyPr/>
        <a:lstStyle/>
        <a:p>
          <a:endParaRPr lang="en-US"/>
        </a:p>
      </dgm:t>
    </dgm:pt>
    <dgm:pt modelId="{B6E7DF34-812C-4586-B586-6E90541E11FE}" type="sibTrans" cxnId="{D1F84F8A-ED12-40FC-A5B7-D11271FC9026}">
      <dgm:prSet/>
      <dgm:spPr/>
      <dgm:t>
        <a:bodyPr/>
        <a:lstStyle/>
        <a:p>
          <a:endParaRPr lang="en-US"/>
        </a:p>
      </dgm:t>
    </dgm:pt>
    <dgm:pt modelId="{CCE52B37-AFF3-4BEC-A5FF-372C919EF95E}">
      <dgm:prSet phldrT="[Text]"/>
      <dgm:spPr/>
      <dgm:t>
        <a:bodyPr/>
        <a:lstStyle/>
        <a:p>
          <a:r>
            <a:rPr lang="en-US"/>
            <a:t>Assignment</a:t>
          </a:r>
        </a:p>
        <a:p>
          <a:r>
            <a:rPr lang="en-US"/>
            <a:t>10 marks</a:t>
          </a:r>
        </a:p>
      </dgm:t>
    </dgm:pt>
    <dgm:pt modelId="{DF7974F8-74F3-4CD9-AF5D-0A97A2BF2554}" type="parTrans" cxnId="{FEEB9898-0349-4CF4-950F-C31AB762AF49}">
      <dgm:prSet/>
      <dgm:spPr/>
      <dgm:t>
        <a:bodyPr/>
        <a:lstStyle/>
        <a:p>
          <a:endParaRPr lang="en-US"/>
        </a:p>
      </dgm:t>
    </dgm:pt>
    <dgm:pt modelId="{F659EAE0-421D-45B5-950B-62BA1296084F}" type="sibTrans" cxnId="{FEEB9898-0349-4CF4-950F-C31AB762AF49}">
      <dgm:prSet/>
      <dgm:spPr/>
      <dgm:t>
        <a:bodyPr/>
        <a:lstStyle/>
        <a:p>
          <a:endParaRPr lang="en-US"/>
        </a:p>
      </dgm:t>
    </dgm:pt>
    <dgm:pt modelId="{CE51EAD9-06C0-4DBC-9F94-7804EE0417E8}" type="pres">
      <dgm:prSet presAssocID="{71B1F61E-B79E-4921-8CA8-00607D615465}" presName="cycle" presStyleCnt="0">
        <dgm:presLayoutVars>
          <dgm:dir/>
          <dgm:resizeHandles val="exact"/>
        </dgm:presLayoutVars>
      </dgm:prSet>
      <dgm:spPr/>
    </dgm:pt>
    <dgm:pt modelId="{6C392781-824D-4A9A-B53B-15B182F41E67}" type="pres">
      <dgm:prSet presAssocID="{DF21CF1E-E8F7-48BD-9E2F-0783B4275D4F}" presName="node" presStyleLbl="node1" presStyleIdx="0" presStyleCnt="5">
        <dgm:presLayoutVars>
          <dgm:bulletEnabled val="1"/>
        </dgm:presLayoutVars>
      </dgm:prSet>
      <dgm:spPr/>
    </dgm:pt>
    <dgm:pt modelId="{48F10FB2-D4AF-42A1-AE30-73A7B03AADA8}" type="pres">
      <dgm:prSet presAssocID="{DF21CF1E-E8F7-48BD-9E2F-0783B4275D4F}" presName="spNode" presStyleCnt="0"/>
      <dgm:spPr/>
    </dgm:pt>
    <dgm:pt modelId="{009CE4DD-9E5F-40D8-8D55-613C90442619}" type="pres">
      <dgm:prSet presAssocID="{43870F01-8D0C-493D-87C6-47CDB63CA0C3}" presName="sibTrans" presStyleLbl="sibTrans1D1" presStyleIdx="0" presStyleCnt="5"/>
      <dgm:spPr/>
    </dgm:pt>
    <dgm:pt modelId="{DF99696A-FB56-42C5-9885-47F68FD8ECED}" type="pres">
      <dgm:prSet presAssocID="{5017CB0E-F067-4C8D-BCC3-1E89F6BF0DB6}" presName="node" presStyleLbl="node1" presStyleIdx="1" presStyleCnt="5">
        <dgm:presLayoutVars>
          <dgm:bulletEnabled val="1"/>
        </dgm:presLayoutVars>
      </dgm:prSet>
      <dgm:spPr/>
    </dgm:pt>
    <dgm:pt modelId="{4F295E57-2AF9-4A24-9516-6EFC944D88FD}" type="pres">
      <dgm:prSet presAssocID="{5017CB0E-F067-4C8D-BCC3-1E89F6BF0DB6}" presName="spNode" presStyleCnt="0"/>
      <dgm:spPr/>
    </dgm:pt>
    <dgm:pt modelId="{51AFB399-6216-4CAB-9D37-2E01C124612C}" type="pres">
      <dgm:prSet presAssocID="{37F83C70-3700-406D-8C7A-E3B7AE665571}" presName="sibTrans" presStyleLbl="sibTrans1D1" presStyleIdx="1" presStyleCnt="5"/>
      <dgm:spPr/>
    </dgm:pt>
    <dgm:pt modelId="{AF082927-7D7E-4C80-8E73-A1D76ECCACBF}" type="pres">
      <dgm:prSet presAssocID="{59283DCC-1101-4781-AC16-AC0F39464EAE}" presName="node" presStyleLbl="node1" presStyleIdx="2" presStyleCnt="5">
        <dgm:presLayoutVars>
          <dgm:bulletEnabled val="1"/>
        </dgm:presLayoutVars>
      </dgm:prSet>
      <dgm:spPr/>
    </dgm:pt>
    <dgm:pt modelId="{10326764-5B4E-4C3C-B979-5EEB026A7243}" type="pres">
      <dgm:prSet presAssocID="{59283DCC-1101-4781-AC16-AC0F39464EAE}" presName="spNode" presStyleCnt="0"/>
      <dgm:spPr/>
    </dgm:pt>
    <dgm:pt modelId="{65C7ADDB-CFF9-401A-9AFF-9B433EF479D6}" type="pres">
      <dgm:prSet presAssocID="{5A5EC861-6BDC-4E40-8784-85D4598C36F6}" presName="sibTrans" presStyleLbl="sibTrans1D1" presStyleIdx="2" presStyleCnt="5"/>
      <dgm:spPr/>
    </dgm:pt>
    <dgm:pt modelId="{6F37B80F-58DB-4292-BA27-F2C34F018F0C}" type="pres">
      <dgm:prSet presAssocID="{9580402E-56A8-4020-B0A0-91E4A7FEDC15}" presName="node" presStyleLbl="node1" presStyleIdx="3" presStyleCnt="5">
        <dgm:presLayoutVars>
          <dgm:bulletEnabled val="1"/>
        </dgm:presLayoutVars>
      </dgm:prSet>
      <dgm:spPr/>
    </dgm:pt>
    <dgm:pt modelId="{EE5F26BD-3784-4EEC-9088-9EFABE0AC40B}" type="pres">
      <dgm:prSet presAssocID="{9580402E-56A8-4020-B0A0-91E4A7FEDC15}" presName="spNode" presStyleCnt="0"/>
      <dgm:spPr/>
    </dgm:pt>
    <dgm:pt modelId="{402CB780-F1AA-4127-AE9A-9B3676B7B749}" type="pres">
      <dgm:prSet presAssocID="{B6E7DF34-812C-4586-B586-6E90541E11FE}" presName="sibTrans" presStyleLbl="sibTrans1D1" presStyleIdx="3" presStyleCnt="5"/>
      <dgm:spPr/>
    </dgm:pt>
    <dgm:pt modelId="{7C862B3C-0B13-460D-81F4-100EE59EF602}" type="pres">
      <dgm:prSet presAssocID="{CCE52B37-AFF3-4BEC-A5FF-372C919EF95E}" presName="node" presStyleLbl="node1" presStyleIdx="4" presStyleCnt="5">
        <dgm:presLayoutVars>
          <dgm:bulletEnabled val="1"/>
        </dgm:presLayoutVars>
      </dgm:prSet>
      <dgm:spPr/>
    </dgm:pt>
    <dgm:pt modelId="{BE0CE7B8-92A5-444B-A3B6-166BB6C7DBA8}" type="pres">
      <dgm:prSet presAssocID="{CCE52B37-AFF3-4BEC-A5FF-372C919EF95E}" presName="spNode" presStyleCnt="0"/>
      <dgm:spPr/>
    </dgm:pt>
    <dgm:pt modelId="{66EF00C0-985C-4E09-9508-C02E90F1DCE9}" type="pres">
      <dgm:prSet presAssocID="{F659EAE0-421D-45B5-950B-62BA1296084F}" presName="sibTrans" presStyleLbl="sibTrans1D1" presStyleIdx="4" presStyleCnt="5"/>
      <dgm:spPr/>
    </dgm:pt>
  </dgm:ptLst>
  <dgm:cxnLst>
    <dgm:cxn modelId="{A89C2A0D-3ED9-4D31-8261-257B9B5DFB1C}" type="presOf" srcId="{CCE52B37-AFF3-4BEC-A5FF-372C919EF95E}" destId="{7C862B3C-0B13-460D-81F4-100EE59EF602}" srcOrd="0" destOrd="0" presId="urn:microsoft.com/office/officeart/2005/8/layout/cycle5"/>
    <dgm:cxn modelId="{ECBAC60F-6CDF-4972-AEEC-AD2754C3CEF6}" srcId="{71B1F61E-B79E-4921-8CA8-00607D615465}" destId="{59283DCC-1101-4781-AC16-AC0F39464EAE}" srcOrd="2" destOrd="0" parTransId="{8AF003E6-7640-4B86-9B7E-1EE2F34FB260}" sibTransId="{5A5EC861-6BDC-4E40-8784-85D4598C36F6}"/>
    <dgm:cxn modelId="{CE872D1B-2201-4155-A282-D98BE8E972C7}" srcId="{71B1F61E-B79E-4921-8CA8-00607D615465}" destId="{DF21CF1E-E8F7-48BD-9E2F-0783B4275D4F}" srcOrd="0" destOrd="0" parTransId="{02672668-E94C-4D3F-B024-3E83EF071008}" sibTransId="{43870F01-8D0C-493D-87C6-47CDB63CA0C3}"/>
    <dgm:cxn modelId="{61E5BA29-B239-4108-9854-E2C25EE48BAD}" type="presOf" srcId="{5A5EC861-6BDC-4E40-8784-85D4598C36F6}" destId="{65C7ADDB-CFF9-401A-9AFF-9B433EF479D6}" srcOrd="0" destOrd="0" presId="urn:microsoft.com/office/officeart/2005/8/layout/cycle5"/>
    <dgm:cxn modelId="{F470732E-3CEE-44AD-AC99-3D86D217B16D}" type="presOf" srcId="{5017CB0E-F067-4C8D-BCC3-1E89F6BF0DB6}" destId="{DF99696A-FB56-42C5-9885-47F68FD8ECED}" srcOrd="0" destOrd="0" presId="urn:microsoft.com/office/officeart/2005/8/layout/cycle5"/>
    <dgm:cxn modelId="{047D3C32-A757-422C-9A2E-4DD86AB5844D}" type="presOf" srcId="{B6E7DF34-812C-4586-B586-6E90541E11FE}" destId="{402CB780-F1AA-4127-AE9A-9B3676B7B749}" srcOrd="0" destOrd="0" presId="urn:microsoft.com/office/officeart/2005/8/layout/cycle5"/>
    <dgm:cxn modelId="{F1E8B362-379D-4B44-B379-FDD050461510}" type="presOf" srcId="{59283DCC-1101-4781-AC16-AC0F39464EAE}" destId="{AF082927-7D7E-4C80-8E73-A1D76ECCACBF}" srcOrd="0" destOrd="0" presId="urn:microsoft.com/office/officeart/2005/8/layout/cycle5"/>
    <dgm:cxn modelId="{7462E677-BDEB-405E-ABD4-87892E9FD07D}" type="presOf" srcId="{9580402E-56A8-4020-B0A0-91E4A7FEDC15}" destId="{6F37B80F-58DB-4292-BA27-F2C34F018F0C}" srcOrd="0" destOrd="0" presId="urn:microsoft.com/office/officeart/2005/8/layout/cycle5"/>
    <dgm:cxn modelId="{3AE52488-4EF7-4D68-9B73-EC43F1C0F4D4}" type="presOf" srcId="{37F83C70-3700-406D-8C7A-E3B7AE665571}" destId="{51AFB399-6216-4CAB-9D37-2E01C124612C}" srcOrd="0" destOrd="0" presId="urn:microsoft.com/office/officeart/2005/8/layout/cycle5"/>
    <dgm:cxn modelId="{D1F84F8A-ED12-40FC-A5B7-D11271FC9026}" srcId="{71B1F61E-B79E-4921-8CA8-00607D615465}" destId="{9580402E-56A8-4020-B0A0-91E4A7FEDC15}" srcOrd="3" destOrd="0" parTransId="{F09904E3-80CF-4644-BAB7-253055CB5E22}" sibTransId="{B6E7DF34-812C-4586-B586-6E90541E11FE}"/>
    <dgm:cxn modelId="{FEEB9898-0349-4CF4-950F-C31AB762AF49}" srcId="{71B1F61E-B79E-4921-8CA8-00607D615465}" destId="{CCE52B37-AFF3-4BEC-A5FF-372C919EF95E}" srcOrd="4" destOrd="0" parTransId="{DF7974F8-74F3-4CD9-AF5D-0A97A2BF2554}" sibTransId="{F659EAE0-421D-45B5-950B-62BA1296084F}"/>
    <dgm:cxn modelId="{641E709A-A338-4D2F-966E-DEB104E7D828}" srcId="{71B1F61E-B79E-4921-8CA8-00607D615465}" destId="{5017CB0E-F067-4C8D-BCC3-1E89F6BF0DB6}" srcOrd="1" destOrd="0" parTransId="{7EA63C5E-7894-4011-8777-E05AB93A5604}" sibTransId="{37F83C70-3700-406D-8C7A-E3B7AE665571}"/>
    <dgm:cxn modelId="{6999A3D9-6999-4A51-93DA-39793B25F27D}" type="presOf" srcId="{71B1F61E-B79E-4921-8CA8-00607D615465}" destId="{CE51EAD9-06C0-4DBC-9F94-7804EE0417E8}" srcOrd="0" destOrd="0" presId="urn:microsoft.com/office/officeart/2005/8/layout/cycle5"/>
    <dgm:cxn modelId="{B369B6E4-7D59-453B-BD33-5779B55DA85E}" type="presOf" srcId="{DF21CF1E-E8F7-48BD-9E2F-0783B4275D4F}" destId="{6C392781-824D-4A9A-B53B-15B182F41E67}" srcOrd="0" destOrd="0" presId="urn:microsoft.com/office/officeart/2005/8/layout/cycle5"/>
    <dgm:cxn modelId="{39017CEC-34E4-4E00-96C1-4BDB14A6700D}" type="presOf" srcId="{F659EAE0-421D-45B5-950B-62BA1296084F}" destId="{66EF00C0-985C-4E09-9508-C02E90F1DCE9}" srcOrd="0" destOrd="0" presId="urn:microsoft.com/office/officeart/2005/8/layout/cycle5"/>
    <dgm:cxn modelId="{98E28CF6-79DA-4CCD-A05D-E232FEA32EAF}" type="presOf" srcId="{43870F01-8D0C-493D-87C6-47CDB63CA0C3}" destId="{009CE4DD-9E5F-40D8-8D55-613C90442619}" srcOrd="0" destOrd="0" presId="urn:microsoft.com/office/officeart/2005/8/layout/cycle5"/>
    <dgm:cxn modelId="{FE4DB78A-FE4A-4339-B3D2-C8E6D8C17168}" type="presParOf" srcId="{CE51EAD9-06C0-4DBC-9F94-7804EE0417E8}" destId="{6C392781-824D-4A9A-B53B-15B182F41E67}" srcOrd="0" destOrd="0" presId="urn:microsoft.com/office/officeart/2005/8/layout/cycle5"/>
    <dgm:cxn modelId="{3D92934D-1722-430A-8D37-5FB682950520}" type="presParOf" srcId="{CE51EAD9-06C0-4DBC-9F94-7804EE0417E8}" destId="{48F10FB2-D4AF-42A1-AE30-73A7B03AADA8}" srcOrd="1" destOrd="0" presId="urn:microsoft.com/office/officeart/2005/8/layout/cycle5"/>
    <dgm:cxn modelId="{243D94B8-83D4-4985-B9F7-3798DC680CAB}" type="presParOf" srcId="{CE51EAD9-06C0-4DBC-9F94-7804EE0417E8}" destId="{009CE4DD-9E5F-40D8-8D55-613C90442619}" srcOrd="2" destOrd="0" presId="urn:microsoft.com/office/officeart/2005/8/layout/cycle5"/>
    <dgm:cxn modelId="{63AB009C-5FF1-4F67-9E8C-421EC592D409}" type="presParOf" srcId="{CE51EAD9-06C0-4DBC-9F94-7804EE0417E8}" destId="{DF99696A-FB56-42C5-9885-47F68FD8ECED}" srcOrd="3" destOrd="0" presId="urn:microsoft.com/office/officeart/2005/8/layout/cycle5"/>
    <dgm:cxn modelId="{72843909-13B3-4DD1-AE6E-18A214DCB688}" type="presParOf" srcId="{CE51EAD9-06C0-4DBC-9F94-7804EE0417E8}" destId="{4F295E57-2AF9-4A24-9516-6EFC944D88FD}" srcOrd="4" destOrd="0" presId="urn:microsoft.com/office/officeart/2005/8/layout/cycle5"/>
    <dgm:cxn modelId="{C61119C5-6802-4C3F-B0EF-B3F9DADCA32B}" type="presParOf" srcId="{CE51EAD9-06C0-4DBC-9F94-7804EE0417E8}" destId="{51AFB399-6216-4CAB-9D37-2E01C124612C}" srcOrd="5" destOrd="0" presId="urn:microsoft.com/office/officeart/2005/8/layout/cycle5"/>
    <dgm:cxn modelId="{8AA40D5E-D94A-4982-8087-90806B2AF9BC}" type="presParOf" srcId="{CE51EAD9-06C0-4DBC-9F94-7804EE0417E8}" destId="{AF082927-7D7E-4C80-8E73-A1D76ECCACBF}" srcOrd="6" destOrd="0" presId="urn:microsoft.com/office/officeart/2005/8/layout/cycle5"/>
    <dgm:cxn modelId="{8AE1A2AF-132A-48BC-BCA1-5F5FEFE9F064}" type="presParOf" srcId="{CE51EAD9-06C0-4DBC-9F94-7804EE0417E8}" destId="{10326764-5B4E-4C3C-B979-5EEB026A7243}" srcOrd="7" destOrd="0" presId="urn:microsoft.com/office/officeart/2005/8/layout/cycle5"/>
    <dgm:cxn modelId="{483736C0-AEA2-4759-B56D-DE61B3D12D5A}" type="presParOf" srcId="{CE51EAD9-06C0-4DBC-9F94-7804EE0417E8}" destId="{65C7ADDB-CFF9-401A-9AFF-9B433EF479D6}" srcOrd="8" destOrd="0" presId="urn:microsoft.com/office/officeart/2005/8/layout/cycle5"/>
    <dgm:cxn modelId="{7C25DE4E-853A-4849-9101-BC83D951175A}" type="presParOf" srcId="{CE51EAD9-06C0-4DBC-9F94-7804EE0417E8}" destId="{6F37B80F-58DB-4292-BA27-F2C34F018F0C}" srcOrd="9" destOrd="0" presId="urn:microsoft.com/office/officeart/2005/8/layout/cycle5"/>
    <dgm:cxn modelId="{A585BC4F-905C-4CC1-A629-92EFA900CCC7}" type="presParOf" srcId="{CE51EAD9-06C0-4DBC-9F94-7804EE0417E8}" destId="{EE5F26BD-3784-4EEC-9088-9EFABE0AC40B}" srcOrd="10" destOrd="0" presId="urn:microsoft.com/office/officeart/2005/8/layout/cycle5"/>
    <dgm:cxn modelId="{46B436F0-5EFE-4735-8670-F0EBCEA95C71}" type="presParOf" srcId="{CE51EAD9-06C0-4DBC-9F94-7804EE0417E8}" destId="{402CB780-F1AA-4127-AE9A-9B3676B7B749}" srcOrd="11" destOrd="0" presId="urn:microsoft.com/office/officeart/2005/8/layout/cycle5"/>
    <dgm:cxn modelId="{4D250B2A-C138-4709-9977-41330C4E4CA2}" type="presParOf" srcId="{CE51EAD9-06C0-4DBC-9F94-7804EE0417E8}" destId="{7C862B3C-0B13-460D-81F4-100EE59EF602}" srcOrd="12" destOrd="0" presId="urn:microsoft.com/office/officeart/2005/8/layout/cycle5"/>
    <dgm:cxn modelId="{9EF4B2DB-1ECE-43D3-9914-0623F5CE22BA}" type="presParOf" srcId="{CE51EAD9-06C0-4DBC-9F94-7804EE0417E8}" destId="{BE0CE7B8-92A5-444B-A3B6-166BB6C7DBA8}" srcOrd="13" destOrd="0" presId="urn:microsoft.com/office/officeart/2005/8/layout/cycle5"/>
    <dgm:cxn modelId="{82828848-938D-415D-88EC-E0953E8C4BC0}" type="presParOf" srcId="{CE51EAD9-06C0-4DBC-9F94-7804EE0417E8}" destId="{66EF00C0-985C-4E09-9508-C02E90F1DCE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92781-824D-4A9A-B53B-15B182F41E67}">
      <dsp:nvSpPr>
        <dsp:cNvPr id="0" name=""/>
        <dsp:cNvSpPr/>
      </dsp:nvSpPr>
      <dsp:spPr>
        <a:xfrm>
          <a:off x="3533766" y="3111"/>
          <a:ext cx="1540440" cy="1001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MST(02)</a:t>
          </a:r>
        </a:p>
        <a:p>
          <a:pPr marL="0" lvl="0" indent="0" algn="ctr" defTabSz="622300">
            <a:lnSpc>
              <a:spcPct val="90000"/>
            </a:lnSpc>
            <a:spcBef>
              <a:spcPct val="0"/>
            </a:spcBef>
            <a:spcAft>
              <a:spcPct val="35000"/>
            </a:spcAft>
            <a:buNone/>
          </a:pPr>
          <a:r>
            <a:rPr lang="en-US" sz="1400" kern="1200" dirty="0"/>
            <a:t>20 marks</a:t>
          </a:r>
        </a:p>
      </dsp:txBody>
      <dsp:txXfrm>
        <a:off x="3582645" y="51990"/>
        <a:ext cx="1442682" cy="903528"/>
      </dsp:txXfrm>
    </dsp:sp>
    <dsp:sp modelId="{009CE4DD-9E5F-40D8-8D55-613C90442619}">
      <dsp:nvSpPr>
        <dsp:cNvPr id="0" name=""/>
        <dsp:cNvSpPr/>
      </dsp:nvSpPr>
      <dsp:spPr>
        <a:xfrm>
          <a:off x="2303849" y="503754"/>
          <a:ext cx="4000274" cy="4000274"/>
        </a:xfrm>
        <a:custGeom>
          <a:avLst/>
          <a:gdLst/>
          <a:ahLst/>
          <a:cxnLst/>
          <a:rect l="0" t="0" r="0" b="0"/>
          <a:pathLst>
            <a:path>
              <a:moveTo>
                <a:pt x="2976644" y="254576"/>
              </a:moveTo>
              <a:arcTo wR="2000137" hR="2000137" stAng="17953421" swAng="1211562"/>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F99696A-FB56-42C5-9885-47F68FD8ECED}">
      <dsp:nvSpPr>
        <dsp:cNvPr id="0" name=""/>
        <dsp:cNvSpPr/>
      </dsp:nvSpPr>
      <dsp:spPr>
        <a:xfrm>
          <a:off x="5436009" y="1385172"/>
          <a:ext cx="1540440" cy="1001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Quiz </a:t>
          </a:r>
        </a:p>
        <a:p>
          <a:pPr marL="0" lvl="0" indent="0" algn="ctr" defTabSz="622300">
            <a:lnSpc>
              <a:spcPct val="90000"/>
            </a:lnSpc>
            <a:spcBef>
              <a:spcPct val="0"/>
            </a:spcBef>
            <a:spcAft>
              <a:spcPct val="35000"/>
            </a:spcAft>
            <a:buNone/>
          </a:pPr>
          <a:r>
            <a:rPr lang="en-US" sz="1400" kern="1200"/>
            <a:t>4 marks</a:t>
          </a:r>
        </a:p>
      </dsp:txBody>
      <dsp:txXfrm>
        <a:off x="5484888" y="1434051"/>
        <a:ext cx="1442682" cy="903528"/>
      </dsp:txXfrm>
    </dsp:sp>
    <dsp:sp modelId="{51AFB399-6216-4CAB-9D37-2E01C124612C}">
      <dsp:nvSpPr>
        <dsp:cNvPr id="0" name=""/>
        <dsp:cNvSpPr/>
      </dsp:nvSpPr>
      <dsp:spPr>
        <a:xfrm>
          <a:off x="2303849" y="503754"/>
          <a:ext cx="4000274" cy="4000274"/>
        </a:xfrm>
        <a:custGeom>
          <a:avLst/>
          <a:gdLst/>
          <a:ahLst/>
          <a:cxnLst/>
          <a:rect l="0" t="0" r="0" b="0"/>
          <a:pathLst>
            <a:path>
              <a:moveTo>
                <a:pt x="3995476" y="2138588"/>
              </a:moveTo>
              <a:arcTo wR="2000137" hR="2000137" stAng="21838155" swAng="1359744"/>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082927-7D7E-4C80-8E73-A1D76ECCACBF}">
      <dsp:nvSpPr>
        <dsp:cNvPr id="0" name=""/>
        <dsp:cNvSpPr/>
      </dsp:nvSpPr>
      <dsp:spPr>
        <a:xfrm>
          <a:off x="4709417" y="3621393"/>
          <a:ext cx="1540440" cy="1001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Attendance</a:t>
          </a:r>
        </a:p>
        <a:p>
          <a:pPr marL="0" lvl="0" indent="0" algn="ctr" defTabSz="622300">
            <a:lnSpc>
              <a:spcPct val="90000"/>
            </a:lnSpc>
            <a:spcBef>
              <a:spcPct val="0"/>
            </a:spcBef>
            <a:spcAft>
              <a:spcPct val="35000"/>
            </a:spcAft>
            <a:buNone/>
          </a:pPr>
          <a:r>
            <a:rPr lang="en-US" sz="1400" kern="1200"/>
            <a:t>(&gt;90%)</a:t>
          </a:r>
        </a:p>
        <a:p>
          <a:pPr marL="0" lvl="0" indent="0" algn="ctr" defTabSz="622300">
            <a:lnSpc>
              <a:spcPct val="90000"/>
            </a:lnSpc>
            <a:spcBef>
              <a:spcPct val="0"/>
            </a:spcBef>
            <a:spcAft>
              <a:spcPct val="35000"/>
            </a:spcAft>
            <a:buNone/>
          </a:pPr>
          <a:r>
            <a:rPr lang="en-US" sz="1400" kern="1200"/>
            <a:t>2 marks</a:t>
          </a:r>
        </a:p>
      </dsp:txBody>
      <dsp:txXfrm>
        <a:off x="4758296" y="3670272"/>
        <a:ext cx="1442682" cy="903528"/>
      </dsp:txXfrm>
    </dsp:sp>
    <dsp:sp modelId="{65C7ADDB-CFF9-401A-9AFF-9B433EF479D6}">
      <dsp:nvSpPr>
        <dsp:cNvPr id="0" name=""/>
        <dsp:cNvSpPr/>
      </dsp:nvSpPr>
      <dsp:spPr>
        <a:xfrm>
          <a:off x="2303849" y="503754"/>
          <a:ext cx="4000274" cy="4000274"/>
        </a:xfrm>
        <a:custGeom>
          <a:avLst/>
          <a:gdLst/>
          <a:ahLst/>
          <a:cxnLst/>
          <a:rect l="0" t="0" r="0" b="0"/>
          <a:pathLst>
            <a:path>
              <a:moveTo>
                <a:pt x="2245604" y="3985154"/>
              </a:moveTo>
              <a:arcTo wR="2000137" hR="2000137" stAng="4977036" swAng="845929"/>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F37B80F-58DB-4292-BA27-F2C34F018F0C}">
      <dsp:nvSpPr>
        <dsp:cNvPr id="0" name=""/>
        <dsp:cNvSpPr/>
      </dsp:nvSpPr>
      <dsp:spPr>
        <a:xfrm>
          <a:off x="2358115" y="3621393"/>
          <a:ext cx="1540440" cy="1001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Surprise test </a:t>
          </a:r>
        </a:p>
        <a:p>
          <a:pPr marL="0" lvl="0" indent="0" algn="ctr" defTabSz="622300">
            <a:lnSpc>
              <a:spcPct val="90000"/>
            </a:lnSpc>
            <a:spcBef>
              <a:spcPct val="0"/>
            </a:spcBef>
            <a:spcAft>
              <a:spcPct val="35000"/>
            </a:spcAft>
            <a:buNone/>
          </a:pPr>
          <a:r>
            <a:rPr lang="en-US" sz="1400" kern="1200"/>
            <a:t>4 marks</a:t>
          </a:r>
        </a:p>
      </dsp:txBody>
      <dsp:txXfrm>
        <a:off x="2406994" y="3670272"/>
        <a:ext cx="1442682" cy="903528"/>
      </dsp:txXfrm>
    </dsp:sp>
    <dsp:sp modelId="{402CB780-F1AA-4127-AE9A-9B3676B7B749}">
      <dsp:nvSpPr>
        <dsp:cNvPr id="0" name=""/>
        <dsp:cNvSpPr/>
      </dsp:nvSpPr>
      <dsp:spPr>
        <a:xfrm>
          <a:off x="2303849" y="503754"/>
          <a:ext cx="4000274" cy="4000274"/>
        </a:xfrm>
        <a:custGeom>
          <a:avLst/>
          <a:gdLst/>
          <a:ahLst/>
          <a:cxnLst/>
          <a:rect l="0" t="0" r="0" b="0"/>
          <a:pathLst>
            <a:path>
              <a:moveTo>
                <a:pt x="212200" y="2896704"/>
              </a:moveTo>
              <a:arcTo wR="2000137" hR="2000137" stAng="9202101" swAng="1359744"/>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C862B3C-0B13-460D-81F4-100EE59EF602}">
      <dsp:nvSpPr>
        <dsp:cNvPr id="0" name=""/>
        <dsp:cNvSpPr/>
      </dsp:nvSpPr>
      <dsp:spPr>
        <a:xfrm>
          <a:off x="1631522" y="1385172"/>
          <a:ext cx="1540440" cy="100128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Assignment</a:t>
          </a:r>
        </a:p>
        <a:p>
          <a:pPr marL="0" lvl="0" indent="0" algn="ctr" defTabSz="622300">
            <a:lnSpc>
              <a:spcPct val="90000"/>
            </a:lnSpc>
            <a:spcBef>
              <a:spcPct val="0"/>
            </a:spcBef>
            <a:spcAft>
              <a:spcPct val="35000"/>
            </a:spcAft>
            <a:buNone/>
          </a:pPr>
          <a:r>
            <a:rPr lang="en-US" sz="1400" kern="1200"/>
            <a:t>10 marks</a:t>
          </a:r>
        </a:p>
      </dsp:txBody>
      <dsp:txXfrm>
        <a:off x="1680401" y="1434051"/>
        <a:ext cx="1442682" cy="903528"/>
      </dsp:txXfrm>
    </dsp:sp>
    <dsp:sp modelId="{66EF00C0-985C-4E09-9508-C02E90F1DCE9}">
      <dsp:nvSpPr>
        <dsp:cNvPr id="0" name=""/>
        <dsp:cNvSpPr/>
      </dsp:nvSpPr>
      <dsp:spPr>
        <a:xfrm>
          <a:off x="2303849" y="503754"/>
          <a:ext cx="4000274" cy="4000274"/>
        </a:xfrm>
        <a:custGeom>
          <a:avLst/>
          <a:gdLst/>
          <a:ahLst/>
          <a:cxnLst/>
          <a:rect l="0" t="0" r="0" b="0"/>
          <a:pathLst>
            <a:path>
              <a:moveTo>
                <a:pt x="481118" y="698933"/>
              </a:moveTo>
              <a:arcTo wR="2000137" hR="2000137" stAng="13235017" swAng="1211562"/>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9" y="1085083"/>
            <a:ext cx="9063318" cy="699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DEPARTMENT: ACADEMIC UNIT 1 &amp; 4</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Bachelor of Engineering </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Prepared by: </a:t>
            </a:r>
            <a:r>
              <a:rPr lang="en-US" sz="3200" dirty="0" err="1">
                <a:latin typeface="Times New Roman" pitchFamily="18" charset="0"/>
                <a:ea typeface="Calibri" panose="020F0502020204030204" pitchFamily="34" charset="0"/>
                <a:cs typeface="Times New Roman" panose="02020603050405020304" pitchFamily="18" charset="0"/>
              </a:rPr>
              <a:t>Anu</a:t>
            </a:r>
            <a:r>
              <a:rPr lang="en-US" sz="3200" dirty="0">
                <a:latin typeface="Times New Roman" pitchFamily="18" charset="0"/>
                <a:ea typeface="Calibri" panose="020F0502020204030204" pitchFamily="34" charset="0"/>
                <a:cs typeface="Times New Roman" panose="02020603050405020304" pitchFamily="18" charset="0"/>
              </a:rPr>
              <a:t> </a:t>
            </a:r>
            <a:r>
              <a:rPr lang="en-US" sz="3200" dirty="0" err="1">
                <a:latin typeface="Times New Roman" pitchFamily="18" charset="0"/>
                <a:ea typeface="Calibri" panose="020F0502020204030204" pitchFamily="34" charset="0"/>
                <a:cs typeface="Times New Roman" panose="02020603050405020304" pitchFamily="18" charset="0"/>
              </a:rPr>
              <a:t>Kapoor</a:t>
            </a:r>
            <a:r>
              <a:rPr lang="en-US" sz="3200" dirty="0">
                <a:latin typeface="Times New Roman"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10</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SIGNIFICANCE OF EINSTEIN’S COEFFICIENTS</a:t>
            </a:r>
            <a:br>
              <a:rPr lang="en-US" sz="4400" b="1" dirty="0">
                <a:latin typeface="Casper Bold"/>
                <a:ea typeface="Karla" pitchFamily="2" charset="0"/>
                <a:cs typeface="Karla" pitchFamily="2" charset="0"/>
              </a:rPr>
            </a:br>
            <a:endParaRPr lang="en-US" sz="4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374" y="5072062"/>
            <a:ext cx="31146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81048" y="2362873"/>
            <a:ext cx="8241918" cy="2308324"/>
          </a:xfrm>
          <a:prstGeom prst="rect">
            <a:avLst/>
          </a:prstGeom>
        </p:spPr>
        <p:txBody>
          <a:bodyPr wrap="square">
            <a:spAutoFit/>
          </a:bodyPr>
          <a:lstStyle/>
          <a:p>
            <a:pPr algn="just">
              <a:lnSpc>
                <a:spcPct val="150000"/>
              </a:lnSpc>
            </a:pPr>
            <a:r>
              <a:rPr lang="en-US" sz="2400" dirty="0"/>
              <a:t>That is B21/A21 is inversely proportional to frequency of the resonant radiation. Therefore, higher the frequency smaller is the value of B21. That is, it is comparatively difficult to obtain the stimulated emission of higher frequencies.</a:t>
            </a:r>
          </a:p>
        </p:txBody>
      </p:sp>
      <p:sp>
        <p:nvSpPr>
          <p:cNvPr id="8" name="Rounded Rectangular Callout 7"/>
          <p:cNvSpPr/>
          <p:nvPr/>
        </p:nvSpPr>
        <p:spPr>
          <a:xfrm>
            <a:off x="1639614" y="2389801"/>
            <a:ext cx="9080117" cy="2308324"/>
          </a:xfrm>
          <a:prstGeom prst="wedgeRoundRectCallout">
            <a:avLst/>
          </a:prstGeom>
          <a:no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9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11</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CONDITIONS FOR AMPLICATION</a:t>
            </a:r>
            <a:br>
              <a:rPr lang="en-US" sz="4400" b="1" dirty="0">
                <a:latin typeface="Casper Bold"/>
                <a:ea typeface="Karla" pitchFamily="2" charset="0"/>
                <a:cs typeface="Karla" pitchFamily="2" charset="0"/>
              </a:rPr>
            </a:br>
            <a:endParaRPr lang="en-US" sz="4400" dirty="0"/>
          </a:p>
        </p:txBody>
      </p:sp>
      <mc:AlternateContent xmlns:mc="http://schemas.openxmlformats.org/markup-compatibility/2006" xmlns:a14="http://schemas.microsoft.com/office/drawing/2010/main">
        <mc:Choice Requires="a14">
          <p:sp>
            <p:nvSpPr>
              <p:cNvPr id="3" name="TextBox 2"/>
              <p:cNvSpPr txBox="1"/>
              <p:nvPr/>
            </p:nvSpPr>
            <p:spPr>
              <a:xfrm>
                <a:off x="838200" y="1483887"/>
                <a:ext cx="10515600" cy="5497659"/>
              </a:xfrm>
              <a:prstGeom prst="rect">
                <a:avLst/>
              </a:prstGeom>
              <a:noFill/>
            </p:spPr>
            <p:txBody>
              <a:bodyPr wrap="square" rtlCol="0">
                <a:spAutoFit/>
              </a:bodyPr>
              <a:lstStyle/>
              <a:p>
                <a:r>
                  <a:rPr lang="en-US" sz="2400" dirty="0">
                    <a:solidFill>
                      <a:srgbClr val="FF0000"/>
                    </a:solidFill>
                  </a:rPr>
                  <a:t>We Know from the probability of three processes , the three rate equations are</a:t>
                </a:r>
              </a:p>
              <a:p>
                <a:endParaRPr lang="en-US" sz="240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𝑎𝑏</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1</m:t>
                        </m:r>
                      </m:sub>
                    </m:sSub>
                    <m:sSub>
                      <m:sSubPr>
                        <m:ctrlPr>
                          <a:rPr lang="en-US" sz="2400" b="0" i="1" smtClean="0">
                            <a:latin typeface="Cambria Math" panose="02040503050406030204" pitchFamily="18" charset="0"/>
                          </a:rPr>
                        </m:ctrlPr>
                      </m:sSubPr>
                      <m:e>
                        <m:r>
                          <a:rPr lang="en-US" sz="2400" b="0" i="1" smtClean="0">
                            <a:latin typeface="Cambria Math"/>
                          </a:rPr>
                          <m:t>𝐵</m:t>
                        </m:r>
                      </m:e>
                      <m:sub>
                        <m:r>
                          <a:rPr lang="en-US" sz="2400" b="0" i="1" smtClean="0">
                            <a:latin typeface="Cambria Math"/>
                          </a:rPr>
                          <m:t>12</m:t>
                        </m:r>
                      </m:sub>
                    </m:sSub>
                    <m:r>
                      <a:rPr lang="en-US" sz="2400" b="0" i="1" smtClean="0">
                        <a:latin typeface="Cambria Math"/>
                      </a:rPr>
                      <m:t>𝑢</m:t>
                    </m:r>
                    <m:d>
                      <m:dPr>
                        <m:ctrlPr>
                          <a:rPr lang="en-US" sz="2400" b="0" i="1" smtClean="0">
                            <a:latin typeface="Cambria Math" panose="02040503050406030204" pitchFamily="18" charset="0"/>
                          </a:rPr>
                        </m:ctrlPr>
                      </m:dPr>
                      <m:e>
                        <m:r>
                          <a:rPr lang="en-US" sz="2400" b="0" i="1" smtClean="0">
                            <a:latin typeface="Cambria Math"/>
                          </a:rPr>
                          <m:t>𝑣</m:t>
                        </m:r>
                      </m:e>
                    </m:d>
                  </m:oMath>
                </a14:m>
                <a:r>
                  <a:rPr lang="en-US" sz="2400" b="0" i="1" dirty="0">
                    <a:latin typeface="Cambria Math"/>
                  </a:rPr>
                  <a:t> .......</a:t>
                </a:r>
                <a:r>
                  <a:rPr lang="en-US" sz="2400" b="0" i="1" dirty="0"/>
                  <a:t>(1)</a:t>
                </a:r>
                <a:endParaRPr lang="en-US" sz="2400" b="0" i="1" dirty="0">
                  <a:latin typeface="Cambria Math"/>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𝑠𝑝</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𝑁</m:t>
                        </m:r>
                      </m:e>
                      <m:sub>
                        <m:r>
                          <a:rPr lang="en-US" sz="2400" b="0" i="1" smtClean="0">
                            <a:latin typeface="Cambria Math"/>
                          </a:rPr>
                          <m:t>2</m:t>
                        </m:r>
                      </m:sub>
                    </m:sSub>
                    <m:sSub>
                      <m:sSubPr>
                        <m:ctrlPr>
                          <a:rPr lang="en-US" sz="2400" i="1" smtClean="0">
                            <a:latin typeface="Cambria Math" panose="02040503050406030204" pitchFamily="18" charset="0"/>
                            <a:ea typeface="Cambria Math" pitchFamily="18" charset="0"/>
                          </a:rPr>
                        </m:ctrlPr>
                      </m:sSubPr>
                      <m:e>
                        <m:r>
                          <a:rPr lang="en-US" sz="2400" b="0" i="1" smtClean="0">
                            <a:latin typeface="Cambria Math" panose="02040503050406030204" pitchFamily="18" charset="0"/>
                            <a:ea typeface="Cambria Math" pitchFamily="18" charset="0"/>
                          </a:rPr>
                          <m:t>𝐴</m:t>
                        </m:r>
                      </m:e>
                      <m:sub>
                        <m:r>
                          <a:rPr lang="en-US" sz="2400" i="1">
                            <a:latin typeface="Cambria Math" pitchFamily="18" charset="0"/>
                            <a:ea typeface="Cambria Math" pitchFamily="18" charset="0"/>
                          </a:rPr>
                          <m:t>2</m:t>
                        </m:r>
                        <m:r>
                          <a:rPr lang="en-US" sz="2400" b="0" i="1" smtClean="0">
                            <a:latin typeface="Cambria Math" panose="02040503050406030204" pitchFamily="18" charset="0"/>
                            <a:ea typeface="Cambria Math" pitchFamily="18" charset="0"/>
                          </a:rPr>
                          <m:t>1</m:t>
                        </m:r>
                      </m:sub>
                    </m:sSub>
                  </m:oMath>
                </a14:m>
                <a:r>
                  <a:rPr lang="en-US" sz="2400" dirty="0">
                    <a:latin typeface="Cambria Math" pitchFamily="18" charset="0"/>
                    <a:ea typeface="Cambria Math" pitchFamily="18" charset="0"/>
                  </a:rPr>
                  <a:t>……………</a:t>
                </a:r>
                <a:r>
                  <a:rPr lang="en-US" sz="2400" i="1" dirty="0">
                    <a:ea typeface="Cambria Math" pitchFamily="18" charset="0"/>
                  </a:rPr>
                  <a:t>(2)</a:t>
                </a:r>
                <a:endParaRPr lang="en-US" sz="2400" dirty="0">
                  <a:latin typeface="Cambria Math" pitchFamily="18" charset="0"/>
                  <a:ea typeface="Cambria Math" pitchFamily="18" charset="0"/>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𝑠𝑡</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𝑁</m:t>
                        </m:r>
                      </m:e>
                      <m:sub>
                        <m:r>
                          <a:rPr lang="en-US" sz="2400" b="0" i="1" smtClean="0">
                            <a:latin typeface="Cambria Math"/>
                          </a:rPr>
                          <m:t>2</m:t>
                        </m:r>
                      </m:sub>
                    </m:sSub>
                    <m:sSub>
                      <m:sSubPr>
                        <m:ctrlPr>
                          <a:rPr lang="en-US" sz="2400" i="1">
                            <a:latin typeface="Cambria Math" panose="02040503050406030204" pitchFamily="18" charset="0"/>
                          </a:rPr>
                        </m:ctrlPr>
                      </m:sSubPr>
                      <m:e>
                        <m:r>
                          <a:rPr lang="en-US" sz="2400" i="1">
                            <a:latin typeface="Cambria Math"/>
                          </a:rPr>
                          <m:t>𝐵</m:t>
                        </m:r>
                      </m:e>
                      <m:sub>
                        <m:r>
                          <a:rPr lang="en-US" sz="2400" i="1">
                            <a:latin typeface="Cambria Math"/>
                          </a:rPr>
                          <m:t>2</m:t>
                        </m:r>
                        <m:r>
                          <a:rPr lang="en-US" sz="2400" b="0" i="1" smtClean="0">
                            <a:latin typeface="Cambria Math"/>
                          </a:rPr>
                          <m:t>1</m:t>
                        </m:r>
                      </m:sub>
                    </m:sSub>
                    <m:r>
                      <a:rPr lang="en-US" sz="2400" i="1">
                        <a:latin typeface="Cambria Math"/>
                      </a:rPr>
                      <m:t>𝑢</m:t>
                    </m:r>
                    <m:r>
                      <a:rPr lang="en-US" sz="2400" i="1">
                        <a:latin typeface="Cambria Math"/>
                      </a:rPr>
                      <m:t>(</m:t>
                    </m:r>
                    <m:r>
                      <a:rPr lang="en-US" sz="2400" i="1">
                        <a:latin typeface="Cambria Math"/>
                      </a:rPr>
                      <m:t>𝑣</m:t>
                    </m:r>
                    <m:r>
                      <a:rPr lang="en-US" sz="2400" i="1">
                        <a:latin typeface="Cambria Math"/>
                      </a:rPr>
                      <m:t>)</m:t>
                    </m:r>
                  </m:oMath>
                </a14:m>
                <a:r>
                  <a:rPr lang="en-US" sz="2400" dirty="0"/>
                  <a:t>…… .</a:t>
                </a:r>
                <a:r>
                  <a:rPr lang="en-US" sz="2400" i="1" dirty="0"/>
                  <a:t>(3)</a:t>
                </a:r>
              </a:p>
              <a:p>
                <a:r>
                  <a:rPr lang="en-US" sz="2400" i="1" dirty="0"/>
                  <a:t>The ratio of stimulated emission and absorption yields </a:t>
                </a:r>
              </a:p>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𝑠𝑡</m:t>
                              </m:r>
                            </m:sub>
                          </m:sSub>
                        </m:num>
                        <m:den>
                          <m:sSub>
                            <m:sSubPr>
                              <m:ctrlPr>
                                <a:rPr lang="en-US" sz="240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𝑎𝑏</m:t>
                              </m:r>
                            </m:sub>
                          </m:sSub>
                        </m:den>
                      </m:f>
                      <m:r>
                        <a:rPr lang="en-US" sz="2400" b="0" i="1" smtClean="0">
                          <a:latin typeface="Cambria Math"/>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2</m:t>
                              </m:r>
                            </m:sub>
                          </m:sSub>
                        </m:num>
                        <m:den>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1</m:t>
                              </m:r>
                            </m:sub>
                          </m:sSub>
                        </m:den>
                      </m:f>
                    </m:oMath>
                  </m:oMathPara>
                </a14:m>
                <a:endParaRPr lang="en-US" sz="2400" dirty="0"/>
              </a:p>
              <a:p>
                <a:endParaRPr lang="en-US" sz="2400" dirty="0"/>
              </a:p>
              <a:p>
                <a:r>
                  <a:rPr lang="en-US" sz="2400" dirty="0"/>
                  <a:t>And ratio of stimulated emission and spontaneous emission yields</a:t>
                </a:r>
              </a:p>
              <a:p>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𝑅</m:t>
                              </m:r>
                            </m:e>
                            <m:sub>
                              <m:r>
                                <a:rPr lang="en-US" sz="2400" i="1">
                                  <a:latin typeface="Cambria Math"/>
                                </a:rPr>
                                <m:t>𝑠𝑡</m:t>
                              </m:r>
                            </m:sub>
                          </m:sSub>
                        </m:num>
                        <m:den>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𝑠𝑝</m:t>
                              </m:r>
                            </m:sub>
                          </m:sSub>
                        </m:den>
                      </m:f>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a:rPr>
                                <m:t>𝐵</m:t>
                              </m:r>
                            </m:e>
                            <m:sub>
                              <m:r>
                                <a:rPr lang="en-US" sz="2400" i="1">
                                  <a:latin typeface="Cambria Math"/>
                                </a:rPr>
                                <m:t>2</m:t>
                              </m:r>
                              <m:r>
                                <a:rPr lang="en-US" sz="2400" b="0" i="1" smtClean="0">
                                  <a:latin typeface="Cambria Math"/>
                                </a:rPr>
                                <m:t>1</m:t>
                              </m:r>
                            </m:sub>
                          </m:sSub>
                          <m:r>
                            <a:rPr lang="en-US" sz="2400" b="0" i="1" smtClean="0">
                              <a:latin typeface="Cambria Math"/>
                            </a:rPr>
                            <m:t>𝑢</m:t>
                          </m:r>
                          <m:r>
                            <a:rPr lang="en-US" sz="2400" b="0" i="1" smtClean="0">
                              <a:latin typeface="Cambria Math"/>
                            </a:rPr>
                            <m:t>(</m:t>
                          </m:r>
                          <m:r>
                            <a:rPr lang="en-US" sz="2400" b="0" i="1" smtClean="0">
                              <a:latin typeface="Cambria Math"/>
                            </a:rPr>
                            <m:t>𝑣</m:t>
                          </m:r>
                          <m:r>
                            <a:rPr lang="en-US" sz="2400" b="0" i="1" smtClean="0">
                              <a:latin typeface="Cambria Math"/>
                            </a:rPr>
                            <m:t>)</m:t>
                          </m:r>
                        </m:num>
                        <m:den>
                          <m:sSub>
                            <m:sSubPr>
                              <m:ctrlPr>
                                <a:rPr lang="en-US" sz="2400" i="1">
                                  <a:latin typeface="Cambria Math" panose="02040503050406030204" pitchFamily="18" charset="0"/>
                                </a:rPr>
                              </m:ctrlPr>
                            </m:sSubPr>
                            <m:e>
                              <m:r>
                                <a:rPr lang="en-US" sz="2400" b="0" i="1" smtClean="0">
                                  <a:latin typeface="Cambria Math"/>
                                </a:rPr>
                                <m:t>𝐴</m:t>
                              </m:r>
                            </m:e>
                            <m:sub>
                              <m:r>
                                <a:rPr lang="en-US" sz="2400" b="0" i="1" smtClean="0">
                                  <a:latin typeface="Cambria Math"/>
                                </a:rPr>
                                <m:t>21</m:t>
                              </m:r>
                            </m:sub>
                          </m:sSub>
                        </m:den>
                      </m:f>
                    </m:oMath>
                  </m:oMathPara>
                </a14:m>
                <a:endParaRPr lang="en-US" sz="2400" dirty="0"/>
              </a:p>
              <a:p>
                <a:endParaRPr lang="en-US" sz="2800" dirty="0"/>
              </a:p>
              <a:p>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838200" y="1483887"/>
                <a:ext cx="10515600" cy="5497659"/>
              </a:xfrm>
              <a:prstGeom prst="rect">
                <a:avLst/>
              </a:prstGeom>
              <a:blipFill rotWithShape="1">
                <a:blip r:embed="rId2"/>
                <a:stretch>
                  <a:fillRect l="-1217" t="-887" b="-2217"/>
                </a:stretch>
              </a:blipFill>
            </p:spPr>
            <p:txBody>
              <a:bodyPr/>
              <a:lstStyle/>
              <a:p>
                <a:r>
                  <a:rPr lang="en-US">
                    <a:noFill/>
                  </a:rPr>
                  <a:t> </a:t>
                </a:r>
              </a:p>
            </p:txBody>
          </p:sp>
        </mc:Fallback>
      </mc:AlternateContent>
      <p:sp>
        <p:nvSpPr>
          <p:cNvPr id="7" name="Cloud Callout 6"/>
          <p:cNvSpPr/>
          <p:nvPr/>
        </p:nvSpPr>
        <p:spPr>
          <a:xfrm>
            <a:off x="7614745" y="1939158"/>
            <a:ext cx="2995448" cy="2159876"/>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Which implies N2 should be higher than N1 for stimulated emission to dominate</a:t>
            </a:r>
          </a:p>
        </p:txBody>
      </p:sp>
      <p:sp>
        <p:nvSpPr>
          <p:cNvPr id="10" name="Cloud 9"/>
          <p:cNvSpPr/>
          <p:nvPr/>
        </p:nvSpPr>
        <p:spPr>
          <a:xfrm>
            <a:off x="3720663" y="4981903"/>
            <a:ext cx="5391806" cy="152925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Which implies u(v) should be high and A21 should be small for stimulated emission to dominate</a:t>
            </a:r>
          </a:p>
        </p:txBody>
      </p:sp>
    </p:spTree>
    <p:extLst>
      <p:ext uri="{BB962C8B-B14F-4D97-AF65-F5344CB8AC3E}">
        <p14:creationId xmlns:p14="http://schemas.microsoft.com/office/powerpoint/2010/main" val="3092782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2" y="2784095"/>
            <a:ext cx="3630872" cy="3540505"/>
          </a:xfrm>
        </p:spPr>
        <p:txBody>
          <a:bodyPr>
            <a:normAutofit/>
          </a:bodyPr>
          <a:lstStyle/>
          <a:p>
            <a:pPr marL="800100" lvl="1" indent="-342900">
              <a:buFont typeface="Wingdings" pitchFamily="2" charset="2"/>
              <a:buChar char="v"/>
            </a:pPr>
            <a:r>
              <a:rPr lang="en-US" sz="2400" dirty="0">
                <a:latin typeface="Casper"/>
                <a:cs typeface="Times New Roman" pitchFamily="18" charset="0"/>
              </a:rPr>
              <a:t>When N</a:t>
            </a:r>
            <a:r>
              <a:rPr lang="en-US" sz="2400" baseline="-25000" dirty="0">
                <a:latin typeface="Casper"/>
                <a:cs typeface="Times New Roman" pitchFamily="18" charset="0"/>
              </a:rPr>
              <a:t>2</a:t>
            </a:r>
            <a:r>
              <a:rPr lang="en-US" sz="2400" dirty="0">
                <a:latin typeface="Casper"/>
                <a:cs typeface="Times New Roman" pitchFamily="18" charset="0"/>
              </a:rPr>
              <a:t> &gt;N</a:t>
            </a:r>
            <a:r>
              <a:rPr lang="en-US" sz="2400" baseline="-25000" dirty="0">
                <a:latin typeface="Casper"/>
                <a:cs typeface="Times New Roman" pitchFamily="18" charset="0"/>
              </a:rPr>
              <a:t>1   </a:t>
            </a:r>
          </a:p>
          <a:p>
            <a:pPr marL="800100" lvl="1" indent="-342900">
              <a:buFont typeface="Wingdings" pitchFamily="2" charset="2"/>
              <a:buChar char="v"/>
            </a:pPr>
            <a:r>
              <a:rPr lang="en-US" sz="2400" dirty="0">
                <a:solidFill>
                  <a:srgbClr val="FF0000"/>
                </a:solidFill>
                <a:latin typeface="Casper"/>
                <a:cs typeface="Times New Roman" pitchFamily="18" charset="0"/>
              </a:rPr>
              <a:t>This  condition is know as population inversion.</a:t>
            </a:r>
            <a:endParaRPr lang="en-US" sz="2400" baseline="-25000" dirty="0">
              <a:solidFill>
                <a:srgbClr val="FF0000"/>
              </a:solidFill>
              <a:latin typeface="Casper"/>
              <a:cs typeface="Times New Roman" pitchFamily="18" charset="0"/>
            </a:endParaRPr>
          </a:p>
          <a:p>
            <a:pPr marL="800100" lvl="1" indent="-342900" algn="just">
              <a:buFont typeface="Wingdings" pitchFamily="2" charset="2"/>
              <a:buChar char="v"/>
            </a:pPr>
            <a:r>
              <a:rPr lang="en-US" sz="2400" dirty="0">
                <a:latin typeface="Casper"/>
                <a:cs typeface="Times New Roman" pitchFamily="18" charset="0"/>
              </a:rPr>
              <a:t>N2 is the number of atoms in metastable state</a:t>
            </a:r>
            <a:r>
              <a:rPr lang="en-US" sz="2400" baseline="-25000" dirty="0">
                <a:latin typeface="Casper"/>
                <a:cs typeface="Times New Roman" pitchFamily="18" charset="0"/>
              </a:rPr>
              <a:t> </a:t>
            </a:r>
          </a:p>
          <a:p>
            <a:pPr marL="800100" lvl="1" indent="-342900" algn="just">
              <a:buFont typeface="Wingdings" pitchFamily="2" charset="2"/>
              <a:buChar char="v"/>
            </a:pPr>
            <a:r>
              <a:rPr lang="en-US" sz="2400" dirty="0">
                <a:solidFill>
                  <a:srgbClr val="FF0000"/>
                </a:solidFill>
                <a:latin typeface="Casper"/>
                <a:cs typeface="Times New Roman" pitchFamily="18" charset="0"/>
              </a:rPr>
              <a:t> N1 is the number of atoms in in ground state</a:t>
            </a:r>
            <a:endParaRPr lang="en-US" sz="2400" dirty="0">
              <a:solidFill>
                <a:srgbClr val="FF0000"/>
              </a:solidFill>
              <a:latin typeface="Casper"/>
              <a:cs typeface="Arial" panose="020B0604020202020204" pitchFamily="34" charset="0"/>
            </a:endParaRPr>
          </a:p>
          <a:p>
            <a:endParaRPr lang="en-US" dirty="0">
              <a:solidFill>
                <a:srgbClr val="FF0000"/>
              </a:solidFill>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12</a:t>
            </a:fld>
            <a:endParaRPr lang="en-US" dirty="0"/>
          </a:p>
        </p:txBody>
      </p:sp>
      <p:sp>
        <p:nvSpPr>
          <p:cNvPr id="8" name="Title 7"/>
          <p:cNvSpPr txBox="1">
            <a:spLocks noGrp="1" noChangeArrowheads="1"/>
          </p:cNvSpPr>
          <p:nvPr>
            <p:ph type="title"/>
          </p:nvPr>
        </p:nvSpPr>
        <p:spPr bwMode="auto">
          <a:xfrm>
            <a:off x="653979" y="1147612"/>
            <a:ext cx="445656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POPULATION INVERSION</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9262" y="2729552"/>
            <a:ext cx="4322762" cy="3626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Dell\Desktop\3-states_e.gif"/>
          <p:cNvPicPr>
            <a:picLocks noChangeAspect="1" noChangeArrowheads="1"/>
          </p:cNvPicPr>
          <p:nvPr/>
        </p:nvPicPr>
        <p:blipFill>
          <a:blip r:embed="rId2" cstate="print"/>
          <a:srcRect/>
          <a:stretch>
            <a:fillRect/>
          </a:stretch>
        </p:blipFill>
        <p:spPr bwMode="auto">
          <a:xfrm>
            <a:off x="5295900" y="838200"/>
            <a:ext cx="5921376" cy="5518150"/>
          </a:xfrm>
          <a:prstGeom prst="rect">
            <a:avLst/>
          </a:prstGeom>
          <a:noFill/>
        </p:spPr>
      </p:pic>
      <p:sp>
        <p:nvSpPr>
          <p:cNvPr id="13" name="Up Arrow 12"/>
          <p:cNvSpPr/>
          <p:nvPr/>
        </p:nvSpPr>
        <p:spPr>
          <a:xfrm>
            <a:off x="6482687" y="1965278"/>
            <a:ext cx="696035" cy="34665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Left Arrow 13"/>
          <p:cNvSpPr/>
          <p:nvPr/>
        </p:nvSpPr>
        <p:spPr>
          <a:xfrm>
            <a:off x="10399594" y="1965278"/>
            <a:ext cx="614149" cy="11600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wn Arrow 14"/>
          <p:cNvSpPr/>
          <p:nvPr/>
        </p:nvSpPr>
        <p:spPr>
          <a:xfrm>
            <a:off x="10194878" y="3125337"/>
            <a:ext cx="1119116" cy="2306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129341" y="4278573"/>
            <a:ext cx="1712558" cy="646331"/>
          </a:xfrm>
          <a:prstGeom prst="rect">
            <a:avLst/>
          </a:prstGeom>
          <a:noFill/>
        </p:spPr>
        <p:txBody>
          <a:bodyPr wrap="square" rtlCol="0">
            <a:spAutoFit/>
          </a:bodyPr>
          <a:lstStyle/>
          <a:p>
            <a:r>
              <a:rPr lang="en-US" sz="3600" b="1" dirty="0">
                <a:solidFill>
                  <a:srgbClr val="FF0000"/>
                </a:solidFill>
                <a:effectLst>
                  <a:outerShdw blurRad="38100" dist="38100" dir="2700000" algn="tl">
                    <a:srgbClr val="000000">
                      <a:alpha val="43137"/>
                    </a:srgbClr>
                  </a:outerShdw>
                </a:effectLst>
              </a:rPr>
              <a:t>LASER</a:t>
            </a:r>
          </a:p>
        </p:txBody>
      </p:sp>
      <p:sp>
        <p:nvSpPr>
          <p:cNvPr id="17" name="TextBox 16"/>
          <p:cNvSpPr txBox="1"/>
          <p:nvPr/>
        </p:nvSpPr>
        <p:spPr>
          <a:xfrm>
            <a:off x="6260727" y="6418462"/>
            <a:ext cx="3286684" cy="338554"/>
          </a:xfrm>
          <a:prstGeom prst="rect">
            <a:avLst/>
          </a:prstGeom>
          <a:noFill/>
        </p:spPr>
        <p:txBody>
          <a:bodyPr wrap="square" rtlCol="0">
            <a:spAutoFit/>
          </a:bodyPr>
          <a:lstStyle/>
          <a:p>
            <a:r>
              <a:rPr lang="en-US" sz="1600" dirty="0"/>
              <a:t>Figure 6 Population Inversion [9]</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13</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86" y="1466193"/>
            <a:ext cx="10657490" cy="488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47999" y="505247"/>
            <a:ext cx="7357241" cy="1446550"/>
          </a:xfrm>
          <a:prstGeom prst="rect">
            <a:avLst/>
          </a:prstGeom>
        </p:spPr>
        <p:txBody>
          <a:bodyPr wrap="square">
            <a:spAutoFit/>
          </a:bodyPr>
          <a:lstStyle/>
          <a:p>
            <a:r>
              <a:rPr lang="en-US" sz="4400" b="1" dirty="0">
                <a:latin typeface="Casper Bold"/>
                <a:ea typeface="Karla" pitchFamily="2" charset="0"/>
                <a:cs typeface="Karla" pitchFamily="2" charset="0"/>
              </a:rPr>
              <a:t>POPULATION INVERSION</a:t>
            </a:r>
            <a:br>
              <a:rPr lang="en-US" sz="4400" b="1" dirty="0">
                <a:latin typeface="Casper Bold"/>
                <a:ea typeface="Karla" pitchFamily="2" charset="0"/>
                <a:cs typeface="Karla" pitchFamily="2" charset="0"/>
              </a:rPr>
            </a:br>
            <a:endParaRPr lang="en-US" sz="4400" dirty="0">
              <a:latin typeface="Casper Bold"/>
            </a:endParaRPr>
          </a:p>
        </p:txBody>
      </p:sp>
      <p:sp>
        <p:nvSpPr>
          <p:cNvPr id="8" name="TextBox 7"/>
          <p:cNvSpPr txBox="1"/>
          <p:nvPr/>
        </p:nvSpPr>
        <p:spPr>
          <a:xfrm>
            <a:off x="6260727" y="6418462"/>
            <a:ext cx="3286684" cy="338554"/>
          </a:xfrm>
          <a:prstGeom prst="rect">
            <a:avLst/>
          </a:prstGeom>
          <a:noFill/>
        </p:spPr>
        <p:txBody>
          <a:bodyPr wrap="square" rtlCol="0">
            <a:spAutoFit/>
          </a:bodyPr>
          <a:lstStyle/>
          <a:p>
            <a:r>
              <a:rPr lang="en-US" sz="1600" dirty="0"/>
              <a:t>Figure 7 Population Inversion [10]</a:t>
            </a:r>
          </a:p>
        </p:txBody>
      </p:sp>
    </p:spTree>
    <p:extLst>
      <p:ext uri="{BB962C8B-B14F-4D97-AF65-F5344CB8AC3E}">
        <p14:creationId xmlns:p14="http://schemas.microsoft.com/office/powerpoint/2010/main" val="399911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r>
              <a:rPr lang="en-US" sz="2400" dirty="0">
                <a:latin typeface="Casper" panose="02000506000000020004" pitchFamily="2" charset="0"/>
                <a:cs typeface="Arial" panose="020B0604020202020204" pitchFamily="34" charset="0"/>
              </a:rPr>
              <a:t>Space for visual (size 24)</a:t>
            </a: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300251" y="3698543"/>
            <a:ext cx="4471773" cy="2657807"/>
          </a:xfrm>
        </p:spPr>
        <p:txBody>
          <a:bodyPr>
            <a:normAutofit/>
          </a:bodyPr>
          <a:lstStyle/>
          <a:p>
            <a:pPr marL="342900" indent="-342900">
              <a:buFont typeface="Wingdings" pitchFamily="2" charset="2"/>
              <a:buChar char="v"/>
            </a:pPr>
            <a:r>
              <a:rPr lang="en-US" sz="2400" dirty="0">
                <a:solidFill>
                  <a:srgbClr val="FF0000"/>
                </a:solidFill>
                <a:latin typeface="Casper"/>
                <a:cs typeface="Times New Roman" pitchFamily="18" charset="0"/>
              </a:rPr>
              <a:t>The Pump</a:t>
            </a:r>
          </a:p>
          <a:p>
            <a:pPr marL="342900" indent="-342900">
              <a:buFont typeface="Wingdings" pitchFamily="2" charset="2"/>
              <a:buChar char="v"/>
            </a:pPr>
            <a:r>
              <a:rPr lang="en-US" sz="2400" dirty="0">
                <a:latin typeface="Casper"/>
                <a:cs typeface="Times New Roman" pitchFamily="18" charset="0"/>
              </a:rPr>
              <a:t>Active Medium</a:t>
            </a:r>
            <a:endParaRPr lang="en-US" sz="2400" dirty="0">
              <a:solidFill>
                <a:srgbClr val="FF0000"/>
              </a:solidFill>
              <a:latin typeface="Casper"/>
              <a:cs typeface="Times New Roman" pitchFamily="18" charset="0"/>
            </a:endParaRPr>
          </a:p>
          <a:p>
            <a:pPr marL="342900" indent="-342900">
              <a:buFont typeface="Wingdings" pitchFamily="2" charset="2"/>
              <a:buChar char="v"/>
            </a:pPr>
            <a:r>
              <a:rPr lang="en-US" sz="2400" dirty="0">
                <a:solidFill>
                  <a:srgbClr val="FF0000"/>
                </a:solidFill>
                <a:latin typeface="Casper"/>
                <a:cs typeface="Times New Roman" pitchFamily="18" charset="0"/>
              </a:rPr>
              <a:t>The Resonator</a:t>
            </a:r>
          </a:p>
          <a:p>
            <a:pPr marL="285750" indent="-285750">
              <a:buFont typeface="Wingdings" pitchFamily="2" charset="2"/>
              <a:buChar char="q"/>
            </a:pPr>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14</a:t>
            </a:fld>
            <a:endParaRPr lang="en-US" dirty="0"/>
          </a:p>
        </p:txBody>
      </p:sp>
      <p:sp>
        <p:nvSpPr>
          <p:cNvPr id="8" name="Title 7"/>
          <p:cNvSpPr txBox="1">
            <a:spLocks noGrp="1" noChangeArrowheads="1"/>
          </p:cNvSpPr>
          <p:nvPr>
            <p:ph type="title"/>
          </p:nvPr>
        </p:nvSpPr>
        <p:spPr bwMode="auto">
          <a:xfrm>
            <a:off x="675605" y="1311340"/>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rPr>
              <a:t>COMPONENTS OF LASER SYSTEM</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3773" y="3597275"/>
            <a:ext cx="4608251" cy="2759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cstate="print"/>
          <a:srcRect/>
          <a:stretch>
            <a:fillRect/>
          </a:stretch>
        </p:blipFill>
        <p:spPr bwMode="auto">
          <a:xfrm>
            <a:off x="5132172" y="838200"/>
            <a:ext cx="6031128" cy="5697537"/>
          </a:xfrm>
          <a:prstGeom prst="rect">
            <a:avLst/>
          </a:prstGeom>
          <a:noFill/>
          <a:ln w="9525">
            <a:noFill/>
            <a:miter lim="800000"/>
            <a:headEnd/>
            <a:tailEnd/>
          </a:ln>
          <a:effectLst/>
        </p:spPr>
      </p:pic>
      <p:sp>
        <p:nvSpPr>
          <p:cNvPr id="12" name="TextBox 11"/>
          <p:cNvSpPr txBox="1"/>
          <p:nvPr/>
        </p:nvSpPr>
        <p:spPr>
          <a:xfrm>
            <a:off x="6260727" y="6454951"/>
            <a:ext cx="3286684" cy="338554"/>
          </a:xfrm>
          <a:prstGeom prst="rect">
            <a:avLst/>
          </a:prstGeom>
          <a:noFill/>
        </p:spPr>
        <p:txBody>
          <a:bodyPr wrap="square" rtlCol="0">
            <a:spAutoFit/>
          </a:bodyPr>
          <a:lstStyle/>
          <a:p>
            <a:r>
              <a:rPr lang="en-US" sz="1600" dirty="0"/>
              <a:t>Figure 8 Components of laser [10]</a:t>
            </a:r>
          </a:p>
        </p:txBody>
      </p:sp>
    </p:spTree>
    <p:extLst>
      <p:ext uri="{BB962C8B-B14F-4D97-AF65-F5344CB8AC3E}">
        <p14:creationId xmlns:p14="http://schemas.microsoft.com/office/powerpoint/2010/main" val="381059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sp>
        <p:nvSpPr>
          <p:cNvPr id="3" name="Rectangle 2"/>
          <p:cNvSpPr/>
          <p:nvPr/>
        </p:nvSpPr>
        <p:spPr>
          <a:xfrm>
            <a:off x="756745" y="1002406"/>
            <a:ext cx="10373710" cy="5632311"/>
          </a:xfrm>
          <a:prstGeom prst="rect">
            <a:avLst/>
          </a:prstGeom>
        </p:spPr>
        <p:txBody>
          <a:bodyPr wrap="square">
            <a:spAutoFit/>
          </a:bodyPr>
          <a:lstStyle/>
          <a:p>
            <a:pPr algn="just">
              <a:lnSpc>
                <a:spcPct val="150000"/>
              </a:lnSpc>
            </a:pPr>
            <a:endParaRPr lang="en-US" sz="2400" b="1" dirty="0"/>
          </a:p>
          <a:p>
            <a:pPr algn="just">
              <a:lnSpc>
                <a:spcPct val="150000"/>
              </a:lnSpc>
            </a:pPr>
            <a:r>
              <a:rPr lang="en-US" sz="2400" b="1" dirty="0">
                <a:solidFill>
                  <a:srgbClr val="FF0000"/>
                </a:solidFill>
              </a:rPr>
              <a:t>1. The Pump:</a:t>
            </a:r>
          </a:p>
          <a:p>
            <a:pPr marL="342900" indent="-342900" algn="just">
              <a:lnSpc>
                <a:spcPct val="150000"/>
              </a:lnSpc>
              <a:buFont typeface="Wingdings" pitchFamily="2" charset="2"/>
              <a:buChar char="v"/>
            </a:pPr>
            <a:r>
              <a:rPr lang="en-US" sz="2400" b="1" dirty="0"/>
              <a:t>It is an external source which supplies energy to obtain population inversion. The pump can be optical, electrical or thermal. In Ruby Laser, we use optical pumping and in He - Ne Laser, we use electric discharge pumping.</a:t>
            </a:r>
          </a:p>
          <a:p>
            <a:pPr marL="342900" indent="-342900" algn="just">
              <a:lnSpc>
                <a:spcPct val="150000"/>
              </a:lnSpc>
              <a:buFont typeface="Wingdings" pitchFamily="2" charset="2"/>
              <a:buChar char="v"/>
            </a:pPr>
            <a:r>
              <a:rPr lang="en-US" sz="2400" b="1" dirty="0">
                <a:solidFill>
                  <a:srgbClr val="0070C0"/>
                </a:solidFill>
              </a:rPr>
              <a:t>The energy supplied by the pump excites the atoms to higher energy levels and through spontaneous emission , atoms fall to metastable states</a:t>
            </a:r>
          </a:p>
          <a:p>
            <a:pPr marL="342900" indent="-342900" algn="just">
              <a:lnSpc>
                <a:spcPct val="150000"/>
              </a:lnSpc>
              <a:buFont typeface="Wingdings" pitchFamily="2" charset="2"/>
              <a:buChar char="v"/>
            </a:pPr>
            <a:r>
              <a:rPr lang="en-US" sz="2400" b="1" dirty="0"/>
              <a:t>The lifetime of the metastable energy state, in which population inversion occurs must be very large as compared to the normal life time of the excited atom in any other energy state.</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220235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138985" y="2019869"/>
            <a:ext cx="6045958" cy="4515868"/>
          </a:xfrm>
          <a:ln>
            <a:solidFill>
              <a:schemeClr val="tx1"/>
            </a:solidFill>
          </a:ln>
        </p:spPr>
        <p:txBody>
          <a:bodyPr>
            <a:normAutofit fontScale="92500" lnSpcReduction="20000"/>
          </a:bodyPr>
          <a:lstStyle/>
          <a:p>
            <a:pPr marL="342900" indent="-342900">
              <a:lnSpc>
                <a:spcPct val="150000"/>
              </a:lnSpc>
              <a:buFont typeface="Wingdings" pitchFamily="2" charset="2"/>
              <a:buChar char="v"/>
            </a:pPr>
            <a:r>
              <a:rPr lang="en-US" sz="2600" dirty="0">
                <a:solidFill>
                  <a:srgbClr val="FF0000"/>
                </a:solidFill>
                <a:cs typeface="Times New Roman" pitchFamily="18" charset="0"/>
              </a:rPr>
              <a:t>Optical Pumping:- Atoms are excited by external energy source.</a:t>
            </a:r>
          </a:p>
          <a:p>
            <a:pPr marL="342900" indent="-342900">
              <a:lnSpc>
                <a:spcPct val="150000"/>
              </a:lnSpc>
              <a:buFont typeface="Wingdings" pitchFamily="2" charset="2"/>
              <a:buChar char="v"/>
            </a:pPr>
            <a:r>
              <a:rPr lang="en-US" sz="2600" dirty="0">
                <a:cs typeface="Times New Roman" pitchFamily="18" charset="0"/>
              </a:rPr>
              <a:t>Electrical Pumping:- Atoms are excited by electric field.</a:t>
            </a:r>
          </a:p>
          <a:p>
            <a:pPr marL="342900" indent="-342900">
              <a:lnSpc>
                <a:spcPct val="150000"/>
              </a:lnSpc>
              <a:buFont typeface="Wingdings" pitchFamily="2" charset="2"/>
              <a:buChar char="v"/>
            </a:pPr>
            <a:r>
              <a:rPr lang="en-US" sz="2600" dirty="0">
                <a:solidFill>
                  <a:srgbClr val="FF0000"/>
                </a:solidFill>
                <a:cs typeface="Times New Roman" pitchFamily="18" charset="0"/>
              </a:rPr>
              <a:t>Chemical Reaction Pumping:- Energy is given by chemical process.</a:t>
            </a:r>
          </a:p>
          <a:p>
            <a:pPr marL="342900" indent="-342900">
              <a:lnSpc>
                <a:spcPct val="150000"/>
              </a:lnSpc>
              <a:buFont typeface="Wingdings" pitchFamily="2" charset="2"/>
              <a:buChar char="v"/>
            </a:pPr>
            <a:r>
              <a:rPr lang="en-US" sz="2600" dirty="0">
                <a:cs typeface="Times New Roman" pitchFamily="18" charset="0"/>
              </a:rPr>
              <a:t>Direct Conversion:- Electrical energy directly converted into light</a:t>
            </a:r>
            <a:r>
              <a:rPr lang="en-US" sz="2600" dirty="0">
                <a:latin typeface="Casper"/>
                <a:cs typeface="Times New Roman" pitchFamily="18" charset="0"/>
              </a:rPr>
              <a:t>.</a:t>
            </a:r>
          </a:p>
          <a:p>
            <a:pPr marL="342900" indent="-342900">
              <a:lnSpc>
                <a:spcPct val="150000"/>
              </a:lnSpc>
              <a:buFont typeface="Wingdings" pitchFamily="2" charset="2"/>
              <a:buChar char="q"/>
            </a:pPr>
            <a:endParaRPr lang="en-US" sz="1900" dirty="0">
              <a:latin typeface="Casper"/>
              <a:cs typeface="Times New Roman" pitchFamily="18" charset="0"/>
            </a:endParaRPr>
          </a:p>
          <a:p>
            <a:pPr marL="342900" indent="-342900">
              <a:lnSpc>
                <a:spcPct val="150000"/>
              </a:lnSpc>
              <a:buFont typeface="Wingdings" pitchFamily="2" charset="2"/>
              <a:buChar char="q"/>
            </a:pPr>
            <a:endParaRPr lang="en-US" sz="1900" dirty="0">
              <a:latin typeface="Casper"/>
              <a:cs typeface="Times New Roman" pitchFamily="18" charset="0"/>
            </a:endParaRPr>
          </a:p>
          <a:p>
            <a:pPr>
              <a:lnSpc>
                <a:spcPct val="150000"/>
              </a:lnSpc>
            </a:pPr>
            <a:endParaRPr lang="en-US" sz="1900" dirty="0">
              <a:latin typeface="Casper"/>
              <a:cs typeface="Times New Roman" pitchFamily="18" charset="0"/>
            </a:endParaRPr>
          </a:p>
          <a:p>
            <a:pPr marL="285750" indent="-285750">
              <a:buFont typeface="Wingdings" pitchFamily="2" charset="2"/>
              <a:buChar char="q"/>
            </a:pPr>
            <a:endParaRPr lang="en-US" dirty="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Wingdings" pitchFamily="2" charset="2"/>
              <a:buChar char="q"/>
            </a:pPr>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16</a:t>
            </a:fld>
            <a:endParaRPr lang="en-US" dirty="0"/>
          </a:p>
        </p:txBody>
      </p:sp>
      <p:sp>
        <p:nvSpPr>
          <p:cNvPr id="8" name="Title 7"/>
          <p:cNvSpPr txBox="1">
            <a:spLocks noGrp="1" noChangeArrowheads="1"/>
          </p:cNvSpPr>
          <p:nvPr>
            <p:ph type="title"/>
          </p:nvPr>
        </p:nvSpPr>
        <p:spPr bwMode="auto">
          <a:xfrm>
            <a:off x="2861481" y="530521"/>
            <a:ext cx="64690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TYPES OF PUMPING</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741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sp>
        <p:nvSpPr>
          <p:cNvPr id="3" name="Rectangle 2"/>
          <p:cNvSpPr/>
          <p:nvPr/>
        </p:nvSpPr>
        <p:spPr>
          <a:xfrm>
            <a:off x="838200" y="1648956"/>
            <a:ext cx="10373710" cy="4524315"/>
          </a:xfrm>
          <a:prstGeom prst="rect">
            <a:avLst/>
          </a:prstGeom>
        </p:spPr>
        <p:txBody>
          <a:bodyPr wrap="square">
            <a:spAutoFit/>
          </a:bodyPr>
          <a:lstStyle/>
          <a:p>
            <a:pPr algn="just">
              <a:lnSpc>
                <a:spcPct val="150000"/>
              </a:lnSpc>
            </a:pPr>
            <a:r>
              <a:rPr lang="en-US" sz="2400" b="1" dirty="0">
                <a:solidFill>
                  <a:srgbClr val="FF0000"/>
                </a:solidFill>
              </a:rPr>
              <a:t>2. The Active Medium:</a:t>
            </a:r>
            <a:r>
              <a:rPr lang="en-US" sz="2400" b="1" dirty="0"/>
              <a:t> </a:t>
            </a:r>
          </a:p>
          <a:p>
            <a:pPr marL="342900" indent="-342900" algn="just">
              <a:lnSpc>
                <a:spcPct val="150000"/>
              </a:lnSpc>
              <a:buFont typeface="Wingdings" pitchFamily="2" charset="2"/>
              <a:buChar char="v"/>
            </a:pPr>
            <a:r>
              <a:rPr lang="en-US" sz="2400" b="1" dirty="0"/>
              <a:t>It is material in which the laser action is made to take place. It may be solid, liquid or gas. The very important characteristic requirement for the medium is that inversion should be possible in it. Many lasers are named after the material used.</a:t>
            </a:r>
          </a:p>
          <a:p>
            <a:pPr marL="342900" indent="-342900" algn="just">
              <a:lnSpc>
                <a:spcPct val="150000"/>
              </a:lnSpc>
              <a:buFont typeface="Wingdings" pitchFamily="2" charset="2"/>
              <a:buChar char="v"/>
            </a:pPr>
            <a:r>
              <a:rPr lang="en-US" sz="2400" b="1" dirty="0"/>
              <a:t> </a:t>
            </a:r>
            <a:r>
              <a:rPr lang="en-US" sz="2400" b="1" dirty="0">
                <a:solidFill>
                  <a:srgbClr val="0070C0"/>
                </a:solidFill>
              </a:rPr>
              <a:t>For example: Ruby Laser and He-Ne laser</a:t>
            </a:r>
          </a:p>
          <a:p>
            <a:pPr marL="342900" indent="-342900" algn="just">
              <a:lnSpc>
                <a:spcPct val="150000"/>
              </a:lnSpc>
              <a:buFont typeface="Wingdings" pitchFamily="2" charset="2"/>
              <a:buChar char="v"/>
            </a:pPr>
            <a:r>
              <a:rPr lang="en-US" sz="2400" b="1" dirty="0"/>
              <a:t>Only few atoms are responsible for laser action and are known as active centers while the rest of material is host.</a:t>
            </a:r>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170067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sp>
        <p:nvSpPr>
          <p:cNvPr id="3" name="Rectangle 2"/>
          <p:cNvSpPr/>
          <p:nvPr/>
        </p:nvSpPr>
        <p:spPr>
          <a:xfrm>
            <a:off x="756745" y="1002406"/>
            <a:ext cx="10373710" cy="3970318"/>
          </a:xfrm>
          <a:prstGeom prst="rect">
            <a:avLst/>
          </a:prstGeom>
        </p:spPr>
        <p:txBody>
          <a:bodyPr wrap="square">
            <a:spAutoFit/>
          </a:bodyPr>
          <a:lstStyle/>
          <a:p>
            <a:pPr algn="just">
              <a:lnSpc>
                <a:spcPct val="150000"/>
              </a:lnSpc>
            </a:pPr>
            <a:endParaRPr lang="en-US" sz="2400" b="1" dirty="0"/>
          </a:p>
          <a:p>
            <a:pPr algn="just">
              <a:lnSpc>
                <a:spcPct val="150000"/>
              </a:lnSpc>
            </a:pPr>
            <a:r>
              <a:rPr lang="en-US" sz="2400" b="1" dirty="0">
                <a:solidFill>
                  <a:srgbClr val="FF0000"/>
                </a:solidFill>
              </a:rPr>
              <a:t>3. The Resonator:</a:t>
            </a:r>
          </a:p>
          <a:p>
            <a:pPr algn="just">
              <a:lnSpc>
                <a:spcPct val="150000"/>
              </a:lnSpc>
            </a:pPr>
            <a:r>
              <a:rPr lang="en-US" sz="2400" b="1" dirty="0"/>
              <a:t>It consists of a pair of plane or spherical mirrors having common principal axis. The reflection coefficient of one of the mirrors is very near to 1 and that of the other is kept less than 1. The resonator is basically a feed-back device, that directs the photons back and forth through the laser medium and in the process, the number of photons is multiplied due to stimulated emission.</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22984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19</a:t>
            </a:fld>
            <a:endParaRPr lang="en-US"/>
          </a:p>
        </p:txBody>
      </p:sp>
      <p:sp>
        <p:nvSpPr>
          <p:cNvPr id="3" name="Rectangle 2"/>
          <p:cNvSpPr/>
          <p:nvPr/>
        </p:nvSpPr>
        <p:spPr>
          <a:xfrm>
            <a:off x="756745" y="1743385"/>
            <a:ext cx="10373710" cy="4524315"/>
          </a:xfrm>
          <a:prstGeom prst="rect">
            <a:avLst/>
          </a:prstGeom>
        </p:spPr>
        <p:txBody>
          <a:bodyPr wrap="square">
            <a:spAutoFit/>
          </a:bodyPr>
          <a:lstStyle/>
          <a:p>
            <a:pPr algn="just">
              <a:lnSpc>
                <a:spcPct val="150000"/>
              </a:lnSpc>
            </a:pPr>
            <a:r>
              <a:rPr lang="en-US" sz="2400" b="1" dirty="0"/>
              <a:t>An atomic system having one or two meta-stable states is chosen. Normally, the number of atoms in the lower energy state is greater than that in the meta stable state. This population is inverted by a technique known as pumping. The atoms are made to fall from meta-stable state to lower energy state and photons are emitted by stimulated emission. The photons are reflected back and forth in the active medium to excite the other atoms. Thus a large number of photons are emitted simultaneously which possess the same energy, phase and direction. This process is called ‘amplification of light’.</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59793" y="360361"/>
            <a:ext cx="8840883" cy="769441"/>
          </a:xfrm>
          <a:prstGeom prst="rect">
            <a:avLst/>
          </a:prstGeom>
        </p:spPr>
        <p:txBody>
          <a:bodyPr wrap="none">
            <a:spAutoFit/>
          </a:bodyPr>
          <a:lstStyle/>
          <a:p>
            <a:pPr algn="ctr"/>
            <a:r>
              <a:rPr lang="en-US" sz="4400" b="1" dirty="0">
                <a:latin typeface="Casper Bold" panose="02000806040000020004" pitchFamily="2" charset="0"/>
              </a:rPr>
              <a:t>PRINCIPLE OF LASER SYSTEM</a:t>
            </a:r>
            <a:endParaRPr lang="en-US" sz="4400" dirty="0"/>
          </a:p>
        </p:txBody>
      </p:sp>
    </p:spTree>
    <p:extLst>
      <p:ext uri="{BB962C8B-B14F-4D97-AF65-F5344CB8AC3E}">
        <p14:creationId xmlns:p14="http://schemas.microsoft.com/office/powerpoint/2010/main" val="335534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20</a:t>
            </a:fld>
            <a:endParaRPr lang="en-US"/>
          </a:p>
        </p:txBody>
      </p:sp>
      <p:sp>
        <p:nvSpPr>
          <p:cNvPr id="3" name="Rectangle 2"/>
          <p:cNvSpPr/>
          <p:nvPr/>
        </p:nvSpPr>
        <p:spPr>
          <a:xfrm>
            <a:off x="772510" y="1757391"/>
            <a:ext cx="5785945" cy="5078313"/>
          </a:xfrm>
          <a:prstGeom prst="rect">
            <a:avLst/>
          </a:prstGeom>
        </p:spPr>
        <p:txBody>
          <a:bodyPr wrap="square">
            <a:spAutoFit/>
          </a:bodyPr>
          <a:lstStyle/>
          <a:p>
            <a:pPr algn="just">
              <a:lnSpc>
                <a:spcPct val="150000"/>
              </a:lnSpc>
            </a:pPr>
            <a:r>
              <a:rPr lang="en-US" sz="2400" b="1" dirty="0"/>
              <a:t>To produce laser beam, the following two conditions must be fulfilled:</a:t>
            </a:r>
          </a:p>
          <a:p>
            <a:pPr marL="342900" indent="-342900" algn="just">
              <a:lnSpc>
                <a:spcPct val="150000"/>
              </a:lnSpc>
              <a:buFont typeface="Wingdings" pitchFamily="2" charset="2"/>
              <a:buChar char="v"/>
            </a:pPr>
            <a:r>
              <a:rPr lang="en-US" sz="2400" b="1" dirty="0">
                <a:solidFill>
                  <a:srgbClr val="FF0000"/>
                </a:solidFill>
              </a:rPr>
              <a:t>The meta-stable state should all the time have larger number of atoms than the number of atoms in lower energy state</a:t>
            </a:r>
            <a:r>
              <a:rPr lang="en-US" sz="2400" b="1" dirty="0"/>
              <a:t>.</a:t>
            </a:r>
          </a:p>
          <a:p>
            <a:pPr marL="342900" indent="-342900" algn="just">
              <a:lnSpc>
                <a:spcPct val="150000"/>
              </a:lnSpc>
              <a:buFont typeface="Wingdings" pitchFamily="2" charset="2"/>
              <a:buChar char="v"/>
            </a:pPr>
            <a:r>
              <a:rPr lang="en-US" sz="2400" b="1" dirty="0"/>
              <a:t>The photons emitted due to stimulated emission should stimulate other atoms to multiply the photons in the active medium.</a:t>
            </a:r>
            <a:endParaRPr lang="en-US" sz="24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455" y="1624012"/>
            <a:ext cx="517109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75559" y="360361"/>
            <a:ext cx="8840883" cy="769441"/>
          </a:xfrm>
          <a:prstGeom prst="rect">
            <a:avLst/>
          </a:prstGeom>
        </p:spPr>
        <p:txBody>
          <a:bodyPr wrap="none">
            <a:spAutoFit/>
          </a:bodyPr>
          <a:lstStyle/>
          <a:p>
            <a:pPr algn="ctr"/>
            <a:r>
              <a:rPr lang="en-US" sz="4400" b="1" dirty="0">
                <a:latin typeface="Casper Bold" panose="02000806040000020004" pitchFamily="2" charset="0"/>
              </a:rPr>
              <a:t>PRINCIPLE OF LASER SYSTEM</a:t>
            </a:r>
            <a:endParaRPr lang="en-US" sz="4400" dirty="0"/>
          </a:p>
        </p:txBody>
      </p:sp>
      <p:sp>
        <p:nvSpPr>
          <p:cNvPr id="7" name="TextBox 6"/>
          <p:cNvSpPr txBox="1"/>
          <p:nvPr/>
        </p:nvSpPr>
        <p:spPr>
          <a:xfrm>
            <a:off x="7229758" y="6497150"/>
            <a:ext cx="3286684" cy="338554"/>
          </a:xfrm>
          <a:prstGeom prst="rect">
            <a:avLst/>
          </a:prstGeom>
          <a:noFill/>
        </p:spPr>
        <p:txBody>
          <a:bodyPr wrap="square" rtlCol="0">
            <a:spAutoFit/>
          </a:bodyPr>
          <a:lstStyle/>
          <a:p>
            <a:r>
              <a:rPr lang="en-US" sz="1600" dirty="0"/>
              <a:t>Figure 9  Three level system</a:t>
            </a:r>
          </a:p>
        </p:txBody>
      </p:sp>
    </p:spTree>
    <p:extLst>
      <p:ext uri="{BB962C8B-B14F-4D97-AF65-F5344CB8AC3E}">
        <p14:creationId xmlns:p14="http://schemas.microsoft.com/office/powerpoint/2010/main" val="124358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21</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2" y="362607"/>
            <a:ext cx="9979572" cy="561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10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22</a:t>
            </a:fld>
            <a:endParaRPr lang="en-US"/>
          </a:p>
        </p:txBody>
      </p:sp>
      <p:sp>
        <p:nvSpPr>
          <p:cNvPr id="3" name="Rectangle 2"/>
          <p:cNvSpPr/>
          <p:nvPr/>
        </p:nvSpPr>
        <p:spPr>
          <a:xfrm>
            <a:off x="838200" y="1624012"/>
            <a:ext cx="10594428" cy="4524315"/>
          </a:xfrm>
          <a:prstGeom prst="rect">
            <a:avLst/>
          </a:prstGeom>
        </p:spPr>
        <p:txBody>
          <a:bodyPr wrap="square">
            <a:spAutoFit/>
          </a:bodyPr>
          <a:lstStyle/>
          <a:p>
            <a:pPr>
              <a:lnSpc>
                <a:spcPct val="150000"/>
              </a:lnSpc>
            </a:pPr>
            <a:r>
              <a:rPr lang="en-US" sz="2400" b="1" dirty="0"/>
              <a:t>Different Lasers</a:t>
            </a:r>
          </a:p>
          <a:p>
            <a:pPr>
              <a:lnSpc>
                <a:spcPct val="150000"/>
              </a:lnSpc>
            </a:pPr>
            <a:r>
              <a:rPr lang="en-US" sz="2400" b="1" dirty="0"/>
              <a:t>Classification in number of ways:</a:t>
            </a:r>
          </a:p>
          <a:p>
            <a:pPr marL="342900" indent="-342900">
              <a:lnSpc>
                <a:spcPct val="150000"/>
              </a:lnSpc>
              <a:buFont typeface="Wingdings" pitchFamily="2" charset="2"/>
              <a:buChar char="v"/>
            </a:pPr>
            <a:r>
              <a:rPr lang="en-US" sz="2400" b="1" dirty="0">
                <a:solidFill>
                  <a:srgbClr val="FF0000"/>
                </a:solidFill>
              </a:rPr>
              <a:t>According to the state of laser medium: Gas, Liquid and Solid Laser.</a:t>
            </a:r>
          </a:p>
          <a:p>
            <a:pPr marL="342900" indent="-342900">
              <a:lnSpc>
                <a:spcPct val="150000"/>
              </a:lnSpc>
              <a:buFont typeface="Wingdings" pitchFamily="2" charset="2"/>
              <a:buChar char="v"/>
            </a:pPr>
            <a:r>
              <a:rPr lang="en-US" sz="2400" b="1" dirty="0"/>
              <a:t>According to the type of pumping: Flash light, Chemical Action, and Electric Discharge Lasers</a:t>
            </a:r>
          </a:p>
          <a:p>
            <a:pPr marL="342900" indent="-342900">
              <a:lnSpc>
                <a:spcPct val="150000"/>
              </a:lnSpc>
              <a:buFont typeface="Wingdings" pitchFamily="2" charset="2"/>
              <a:buChar char="v"/>
            </a:pPr>
            <a:r>
              <a:rPr lang="en-US" sz="2400" b="1" dirty="0">
                <a:solidFill>
                  <a:srgbClr val="0070C0"/>
                </a:solidFill>
              </a:rPr>
              <a:t>According to the nature of output: Pulsed (P) or Continuous Wave (CW) Lasers</a:t>
            </a:r>
          </a:p>
          <a:p>
            <a:pPr marL="342900" indent="-342900">
              <a:lnSpc>
                <a:spcPct val="150000"/>
              </a:lnSpc>
              <a:buFont typeface="Wingdings" pitchFamily="2" charset="2"/>
              <a:buChar char="v"/>
            </a:pPr>
            <a:r>
              <a:rPr lang="en-US" sz="2400" b="1" dirty="0"/>
              <a:t>Classification on the basis of Spectral region of the </a:t>
            </a:r>
            <a:r>
              <a:rPr lang="es-ES" sz="2400" b="1" dirty="0"/>
              <a:t>light: Ultra-</a:t>
            </a:r>
            <a:r>
              <a:rPr lang="es-ES" sz="2400" b="1" dirty="0" err="1"/>
              <a:t>Violet</a:t>
            </a:r>
            <a:r>
              <a:rPr lang="es-ES" sz="2400" b="1" dirty="0"/>
              <a:t>, Visible </a:t>
            </a:r>
            <a:r>
              <a:rPr lang="es-ES" sz="2400" b="1" dirty="0" err="1"/>
              <a:t>or</a:t>
            </a:r>
            <a:r>
              <a:rPr lang="es-ES" sz="2400" b="1" dirty="0"/>
              <a:t> Infra-Red </a:t>
            </a:r>
            <a:r>
              <a:rPr lang="es-ES" sz="2400" b="1" dirty="0" err="1"/>
              <a:t>Lasers</a:t>
            </a:r>
            <a:r>
              <a:rPr lang="es-ES" sz="2400" b="1" dirty="0"/>
              <a:t>.</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33591" y="360361"/>
            <a:ext cx="7524817" cy="769441"/>
          </a:xfrm>
          <a:prstGeom prst="rect">
            <a:avLst/>
          </a:prstGeom>
        </p:spPr>
        <p:txBody>
          <a:bodyPr wrap="none">
            <a:spAutoFit/>
          </a:bodyPr>
          <a:lstStyle/>
          <a:p>
            <a:pPr algn="ctr"/>
            <a:r>
              <a:rPr lang="en-US" sz="4400" b="1" dirty="0">
                <a:latin typeface="Casper Bold" panose="02000806040000020004" pitchFamily="2" charset="0"/>
              </a:rPr>
              <a:t>TYPES OF LASER SYSTEM</a:t>
            </a:r>
            <a:endParaRPr lang="en-US" sz="4400" dirty="0"/>
          </a:p>
        </p:txBody>
      </p:sp>
    </p:spTree>
    <p:extLst>
      <p:ext uri="{BB962C8B-B14F-4D97-AF65-F5344CB8AC3E}">
        <p14:creationId xmlns:p14="http://schemas.microsoft.com/office/powerpoint/2010/main" val="269270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00251" y="3698543"/>
            <a:ext cx="4471773" cy="2657807"/>
          </a:xfrm>
        </p:spPr>
        <p:txBody>
          <a:bodyPr>
            <a:normAutofit lnSpcReduction="10000"/>
          </a:bodyPr>
          <a:lstStyle/>
          <a:p>
            <a:pPr marL="342900" indent="-342900">
              <a:buFont typeface="Wingdings" pitchFamily="2" charset="2"/>
              <a:buChar char="v"/>
            </a:pPr>
            <a:r>
              <a:rPr lang="en-US" sz="2400" dirty="0">
                <a:latin typeface="Casper"/>
                <a:cs typeface="Times New Roman" pitchFamily="18" charset="0"/>
              </a:rPr>
              <a:t>Three-level system : If you hit it hard, you get lasing</a:t>
            </a:r>
          </a:p>
          <a:p>
            <a:pPr marL="342900" indent="-342900">
              <a:buFont typeface="Wingdings" pitchFamily="2" charset="2"/>
              <a:buChar char="v"/>
            </a:pPr>
            <a:endParaRPr lang="en-US" sz="2400" dirty="0">
              <a:latin typeface="Casper"/>
              <a:cs typeface="Times New Roman" pitchFamily="18" charset="0"/>
            </a:endParaRPr>
          </a:p>
          <a:p>
            <a:pPr marL="342900" indent="-342900">
              <a:buFont typeface="Wingdings" pitchFamily="2" charset="2"/>
              <a:buChar char="v"/>
            </a:pPr>
            <a:r>
              <a:rPr lang="en-US" sz="2400" dirty="0">
                <a:solidFill>
                  <a:srgbClr val="FF0000"/>
                </a:solidFill>
                <a:latin typeface="Casper"/>
                <a:cs typeface="Times New Roman" pitchFamily="18" charset="0"/>
              </a:rPr>
              <a:t>Four-level system  :Lasing is easy!</a:t>
            </a:r>
          </a:p>
          <a:p>
            <a:pPr marL="285750" indent="-285750">
              <a:buFont typeface="Wingdings" pitchFamily="2" charset="2"/>
              <a:buChar char="q"/>
            </a:pPr>
            <a:endParaRPr lang="en-US" dirty="0">
              <a:latin typeface="Casper"/>
              <a:cs typeface="Times New Roman" pitchFamily="18" charset="0"/>
            </a:endParaRPr>
          </a:p>
          <a:p>
            <a:r>
              <a:rPr lang="en-US" dirty="0">
                <a:effectLst>
                  <a:outerShdw blurRad="38100" dist="38100" dir="2700000" algn="tl">
                    <a:srgbClr val="000000">
                      <a:alpha val="43137"/>
                    </a:srgbClr>
                  </a:outerShdw>
                </a:effectLst>
                <a:latin typeface="Times New Roman" pitchFamily="18" charset="0"/>
                <a:cs typeface="Times New Roman" pitchFamily="18" charset="0"/>
              </a:rPr>
              <a:t> </a:t>
            </a: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23</a:t>
            </a:fld>
            <a:endParaRPr lang="en-US" dirty="0"/>
          </a:p>
        </p:txBody>
      </p:sp>
      <p:sp>
        <p:nvSpPr>
          <p:cNvPr id="8" name="Title 7"/>
          <p:cNvSpPr txBox="1">
            <a:spLocks noGrp="1" noChangeArrowheads="1"/>
          </p:cNvSpPr>
          <p:nvPr>
            <p:ph type="title"/>
          </p:nvPr>
        </p:nvSpPr>
        <p:spPr bwMode="auto">
          <a:xfrm>
            <a:off x="449262" y="737270"/>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3-LEVEL &amp; 4-LEVEL LASER SYSTEM</a:t>
            </a:r>
            <a:br>
              <a:rPr lang="en-US" sz="4400" b="1" dirty="0">
                <a:latin typeface="Casper Bold"/>
                <a:ea typeface="Karla" pitchFamily="2" charset="0"/>
                <a:cs typeface="Karla" pitchFamily="2" charset="0"/>
              </a:rPr>
            </a:br>
            <a:endParaRPr lang="en-US" sz="4400" dirty="0">
              <a:latin typeface="Casper Bold"/>
            </a:endParaRPr>
          </a:p>
        </p:txBody>
      </p:sp>
      <p:sp>
        <p:nvSpPr>
          <p:cNvPr id="9" name="Rectangle 8"/>
          <p:cNvSpPr/>
          <p:nvPr/>
        </p:nvSpPr>
        <p:spPr>
          <a:xfrm>
            <a:off x="163773" y="3597275"/>
            <a:ext cx="4608251" cy="2759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569938" y="847303"/>
            <a:ext cx="4559573" cy="2039938"/>
            <a:chOff x="4511479" y="3319840"/>
            <a:chExt cx="4559573" cy="2039938"/>
          </a:xfrm>
        </p:grpSpPr>
        <p:grpSp>
          <p:nvGrpSpPr>
            <p:cNvPr id="18" name="Group 53"/>
            <p:cNvGrpSpPr>
              <a:grpSpLocks/>
            </p:cNvGrpSpPr>
            <p:nvPr/>
          </p:nvGrpSpPr>
          <p:grpSpPr bwMode="auto">
            <a:xfrm>
              <a:off x="6229129" y="3319840"/>
              <a:ext cx="1722967" cy="2039938"/>
              <a:chOff x="2245" y="1558"/>
              <a:chExt cx="814" cy="1285"/>
            </a:xfrm>
          </p:grpSpPr>
          <p:sp>
            <p:nvSpPr>
              <p:cNvPr id="19" name="Line 54"/>
              <p:cNvSpPr>
                <a:spLocks noChangeShapeType="1"/>
              </p:cNvSpPr>
              <p:nvPr/>
            </p:nvSpPr>
            <p:spPr bwMode="auto">
              <a:xfrm>
                <a:off x="2245" y="284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Line 55"/>
              <p:cNvSpPr>
                <a:spLocks noChangeShapeType="1"/>
              </p:cNvSpPr>
              <p:nvPr/>
            </p:nvSpPr>
            <p:spPr bwMode="auto">
              <a:xfrm>
                <a:off x="2245" y="1558"/>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 name="Line 56"/>
              <p:cNvSpPr>
                <a:spLocks noChangeShapeType="1"/>
              </p:cNvSpPr>
              <p:nvPr/>
            </p:nvSpPr>
            <p:spPr bwMode="auto">
              <a:xfrm>
                <a:off x="2245" y="1837"/>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grpSp>
        <p:grpSp>
          <p:nvGrpSpPr>
            <p:cNvPr id="24" name="Group 23"/>
            <p:cNvGrpSpPr/>
            <p:nvPr/>
          </p:nvGrpSpPr>
          <p:grpSpPr>
            <a:xfrm>
              <a:off x="6467541" y="3343414"/>
              <a:ext cx="726017" cy="2001838"/>
              <a:chOff x="5695648" y="2890611"/>
              <a:chExt cx="726017" cy="2001838"/>
            </a:xfrm>
          </p:grpSpPr>
          <p:sp>
            <p:nvSpPr>
              <p:cNvPr id="25" name="Line 57"/>
              <p:cNvSpPr>
                <a:spLocks noChangeShapeType="1"/>
              </p:cNvSpPr>
              <p:nvPr/>
            </p:nvSpPr>
            <p:spPr bwMode="auto">
              <a:xfrm flipV="1">
                <a:off x="5695648" y="2890611"/>
                <a:ext cx="0" cy="2001838"/>
              </a:xfrm>
              <a:prstGeom prst="line">
                <a:avLst/>
              </a:prstGeom>
              <a:noFill/>
              <a:ln w="76200">
                <a:solidFill>
                  <a:srgbClr val="00FFFF"/>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 name="Line 58"/>
              <p:cNvSpPr>
                <a:spLocks noChangeShapeType="1"/>
              </p:cNvSpPr>
              <p:nvPr/>
            </p:nvSpPr>
            <p:spPr bwMode="auto">
              <a:xfrm>
                <a:off x="6413198" y="3320824"/>
                <a:ext cx="0" cy="1566863"/>
              </a:xfrm>
              <a:prstGeom prst="line">
                <a:avLst/>
              </a:prstGeom>
              <a:noFill/>
              <a:ln w="76200">
                <a:solidFill>
                  <a:srgbClr val="33CC33"/>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Line 61"/>
              <p:cNvSpPr>
                <a:spLocks noChangeShapeType="1"/>
              </p:cNvSpPr>
              <p:nvPr/>
            </p:nvSpPr>
            <p:spPr bwMode="auto">
              <a:xfrm>
                <a:off x="5763382" y="2935061"/>
                <a:ext cx="658283" cy="319088"/>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grpSp>
        <p:sp>
          <p:nvSpPr>
            <p:cNvPr id="28" name="Rectangle 27"/>
            <p:cNvSpPr/>
            <p:nvPr/>
          </p:nvSpPr>
          <p:spPr>
            <a:xfrm>
              <a:off x="4511479" y="4792146"/>
              <a:ext cx="1717650" cy="369332"/>
            </a:xfrm>
            <a:prstGeom prst="rect">
              <a:avLst/>
            </a:prstGeom>
          </p:spPr>
          <p:txBody>
            <a:bodyPr wrap="none">
              <a:spAutoFit/>
            </a:bodyPr>
            <a:lstStyle/>
            <a:p>
              <a:pPr algn="r"/>
              <a:r>
                <a:rPr lang="en-US" dirty="0">
                  <a:effectLst>
                    <a:outerShdw blurRad="38100" dist="38100" dir="2700000" algn="tl">
                      <a:srgbClr val="000000">
                        <a:alpha val="43137"/>
                      </a:srgbClr>
                    </a:outerShdw>
                  </a:effectLst>
                  <a:latin typeface="Times New Roman" pitchFamily="18" charset="0"/>
                  <a:cs typeface="Times New Roman" pitchFamily="18" charset="0"/>
                </a:rPr>
                <a:t>Pump Transition</a:t>
              </a:r>
            </a:p>
          </p:txBody>
        </p:sp>
        <p:sp>
          <p:nvSpPr>
            <p:cNvPr id="29" name="Rectangle 28"/>
            <p:cNvSpPr/>
            <p:nvPr/>
          </p:nvSpPr>
          <p:spPr>
            <a:xfrm>
              <a:off x="7379050" y="4459924"/>
              <a:ext cx="1692002"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Laser Transition</a:t>
              </a:r>
            </a:p>
          </p:txBody>
        </p:sp>
        <p:sp>
          <p:nvSpPr>
            <p:cNvPr id="30" name="Rectangle 29"/>
            <p:cNvSpPr/>
            <p:nvPr/>
          </p:nvSpPr>
          <p:spPr>
            <a:xfrm>
              <a:off x="7379050" y="3337620"/>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grpSp>
      <p:grpSp>
        <p:nvGrpSpPr>
          <p:cNvPr id="31" name="Group 17"/>
          <p:cNvGrpSpPr>
            <a:grpSpLocks/>
          </p:cNvGrpSpPr>
          <p:nvPr/>
        </p:nvGrpSpPr>
        <p:grpSpPr bwMode="auto">
          <a:xfrm>
            <a:off x="6084425" y="4135437"/>
            <a:ext cx="4190999" cy="2220913"/>
            <a:chOff x="3691" y="1894"/>
            <a:chExt cx="1980" cy="1399"/>
          </a:xfrm>
        </p:grpSpPr>
        <p:sp>
          <p:nvSpPr>
            <p:cNvPr id="32" name="Line 18"/>
            <p:cNvSpPr>
              <a:spLocks noChangeShapeType="1"/>
            </p:cNvSpPr>
            <p:nvPr/>
          </p:nvSpPr>
          <p:spPr bwMode="auto">
            <a:xfrm>
              <a:off x="4226" y="1894"/>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3" name="Line 19"/>
            <p:cNvSpPr>
              <a:spLocks noChangeShapeType="1"/>
            </p:cNvSpPr>
            <p:nvPr/>
          </p:nvSpPr>
          <p:spPr bwMode="auto">
            <a:xfrm>
              <a:off x="4226" y="218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Line 20"/>
            <p:cNvSpPr>
              <a:spLocks noChangeShapeType="1"/>
            </p:cNvSpPr>
            <p:nvPr/>
          </p:nvSpPr>
          <p:spPr bwMode="auto">
            <a:xfrm>
              <a:off x="4226" y="3060"/>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5" name="Line 21"/>
            <p:cNvSpPr>
              <a:spLocks noChangeShapeType="1"/>
            </p:cNvSpPr>
            <p:nvPr/>
          </p:nvSpPr>
          <p:spPr bwMode="auto">
            <a:xfrm>
              <a:off x="4226" y="329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6" name="Text Box 22"/>
            <p:cNvSpPr txBox="1">
              <a:spLocks noChangeArrowheads="1"/>
            </p:cNvSpPr>
            <p:nvPr/>
          </p:nvSpPr>
          <p:spPr bwMode="auto">
            <a:xfrm>
              <a:off x="4815" y="2437"/>
              <a:ext cx="856" cy="485"/>
            </a:xfrm>
            <a:prstGeom prst="rect">
              <a:avLst/>
            </a:prstGeom>
            <a:noFill/>
            <a:ln w="9525">
              <a:noFill/>
              <a:miter lim="800000"/>
              <a:headEnd/>
              <a:tailEnd/>
            </a:ln>
            <a:effectLst/>
          </p:spPr>
          <p:txBody>
            <a:bodyPr wrap="square">
              <a:spAutoFit/>
            </a:bodyPr>
            <a:lstStyle/>
            <a:p>
              <a:r>
                <a:rPr lang="en-US" sz="2200" dirty="0">
                  <a:effectLst>
                    <a:outerShdw blurRad="38100" dist="38100" dir="2700000" algn="tl">
                      <a:srgbClr val="000000">
                        <a:alpha val="43137"/>
                      </a:srgbClr>
                    </a:outerShdw>
                  </a:effectLst>
                  <a:latin typeface="Times New Roman" pitchFamily="18" charset="0"/>
                  <a:cs typeface="Times New Roman" pitchFamily="18" charset="0"/>
                </a:rPr>
                <a:t>Laser Transition</a:t>
              </a:r>
            </a:p>
          </p:txBody>
        </p:sp>
        <p:sp>
          <p:nvSpPr>
            <p:cNvPr id="37" name="Line 23"/>
            <p:cNvSpPr>
              <a:spLocks noChangeShapeType="1"/>
            </p:cNvSpPr>
            <p:nvPr/>
          </p:nvSpPr>
          <p:spPr bwMode="auto">
            <a:xfrm flipV="1">
              <a:off x="4468" y="1917"/>
              <a:ext cx="0" cy="1370"/>
            </a:xfrm>
            <a:prstGeom prst="line">
              <a:avLst/>
            </a:prstGeom>
            <a:noFill/>
            <a:ln w="76200">
              <a:solidFill>
                <a:srgbClr val="CC00CC"/>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8" name="Line 24"/>
            <p:cNvSpPr>
              <a:spLocks noChangeShapeType="1"/>
            </p:cNvSpPr>
            <p:nvPr/>
          </p:nvSpPr>
          <p:spPr bwMode="auto">
            <a:xfrm>
              <a:off x="4500" y="1935"/>
              <a:ext cx="293" cy="210"/>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9" name="Line 25"/>
            <p:cNvSpPr>
              <a:spLocks noChangeShapeType="1"/>
            </p:cNvSpPr>
            <p:nvPr/>
          </p:nvSpPr>
          <p:spPr bwMode="auto">
            <a:xfrm>
              <a:off x="4807" y="2186"/>
              <a:ext cx="0" cy="841"/>
            </a:xfrm>
            <a:prstGeom prst="line">
              <a:avLst/>
            </a:prstGeom>
            <a:noFill/>
            <a:ln w="76200">
              <a:solidFill>
                <a:srgbClr val="FFFF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0" name="Line 26"/>
            <p:cNvSpPr>
              <a:spLocks noChangeShapeType="1"/>
            </p:cNvSpPr>
            <p:nvPr/>
          </p:nvSpPr>
          <p:spPr bwMode="auto">
            <a:xfrm flipH="1">
              <a:off x="4525" y="3083"/>
              <a:ext cx="301" cy="182"/>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1" name="Text Box 27"/>
            <p:cNvSpPr txBox="1">
              <a:spLocks noChangeArrowheads="1"/>
            </p:cNvSpPr>
            <p:nvPr/>
          </p:nvSpPr>
          <p:spPr bwMode="auto">
            <a:xfrm>
              <a:off x="3691" y="2296"/>
              <a:ext cx="789" cy="485"/>
            </a:xfrm>
            <a:prstGeom prst="rect">
              <a:avLst/>
            </a:prstGeom>
            <a:noFill/>
            <a:ln w="9525">
              <a:noFill/>
              <a:miter lim="800000"/>
              <a:headEnd/>
              <a:tailEnd/>
            </a:ln>
            <a:effectLst/>
          </p:spPr>
          <p:txBody>
            <a:bodyPr>
              <a:spAutoFit/>
            </a:bodyPr>
            <a:lstStyle/>
            <a:p>
              <a:pPr algn="r"/>
              <a:r>
                <a:rPr lang="en-US" sz="2200" dirty="0">
                  <a:effectLst>
                    <a:outerShdw blurRad="38100" dist="38100" dir="2700000" algn="tl">
                      <a:srgbClr val="000000">
                        <a:alpha val="43137"/>
                      </a:srgbClr>
                    </a:outerShdw>
                  </a:effectLst>
                  <a:latin typeface="Times New Roman" pitchFamily="18" charset="0"/>
                  <a:cs typeface="Times New Roman" pitchFamily="18" charset="0"/>
                </a:rPr>
                <a:t>Pump Transition</a:t>
              </a:r>
            </a:p>
          </p:txBody>
        </p:sp>
      </p:grpSp>
      <p:sp>
        <p:nvSpPr>
          <p:cNvPr id="43" name="Rectangle 42"/>
          <p:cNvSpPr/>
          <p:nvPr/>
        </p:nvSpPr>
        <p:spPr>
          <a:xfrm>
            <a:off x="8700658" y="5987018"/>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sp>
        <p:nvSpPr>
          <p:cNvPr id="44" name="Rectangle 43"/>
          <p:cNvSpPr/>
          <p:nvPr/>
        </p:nvSpPr>
        <p:spPr>
          <a:xfrm>
            <a:off x="8939807" y="4160735"/>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sp>
        <p:nvSpPr>
          <p:cNvPr id="2" name="TextBox 1"/>
          <p:cNvSpPr txBox="1"/>
          <p:nvPr/>
        </p:nvSpPr>
        <p:spPr>
          <a:xfrm>
            <a:off x="9101278" y="2667898"/>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E1</a:t>
            </a:r>
          </a:p>
        </p:txBody>
      </p:sp>
      <p:sp>
        <p:nvSpPr>
          <p:cNvPr id="45" name="TextBox 44"/>
          <p:cNvSpPr txBox="1"/>
          <p:nvPr/>
        </p:nvSpPr>
        <p:spPr>
          <a:xfrm>
            <a:off x="9056332" y="1240415"/>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E2</a:t>
            </a:r>
          </a:p>
        </p:txBody>
      </p:sp>
      <p:sp>
        <p:nvSpPr>
          <p:cNvPr id="46" name="TextBox 45"/>
          <p:cNvSpPr txBox="1"/>
          <p:nvPr/>
        </p:nvSpPr>
        <p:spPr>
          <a:xfrm>
            <a:off x="9059365" y="515217"/>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E3</a:t>
            </a:r>
          </a:p>
        </p:txBody>
      </p:sp>
      <p:sp>
        <p:nvSpPr>
          <p:cNvPr id="47" name="TextBox 46"/>
          <p:cNvSpPr txBox="1"/>
          <p:nvPr/>
        </p:nvSpPr>
        <p:spPr>
          <a:xfrm>
            <a:off x="9009341" y="6311900"/>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E1</a:t>
            </a:r>
          </a:p>
        </p:txBody>
      </p:sp>
      <p:sp>
        <p:nvSpPr>
          <p:cNvPr id="48" name="TextBox 47"/>
          <p:cNvSpPr txBox="1"/>
          <p:nvPr/>
        </p:nvSpPr>
        <p:spPr>
          <a:xfrm>
            <a:off x="8974607" y="5734020"/>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E2</a:t>
            </a:r>
          </a:p>
        </p:txBody>
      </p:sp>
      <p:sp>
        <p:nvSpPr>
          <p:cNvPr id="49" name="TextBox 48"/>
          <p:cNvSpPr txBox="1"/>
          <p:nvPr/>
        </p:nvSpPr>
        <p:spPr>
          <a:xfrm>
            <a:off x="9020361" y="4398932"/>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E3</a:t>
            </a:r>
          </a:p>
        </p:txBody>
      </p:sp>
      <p:sp>
        <p:nvSpPr>
          <p:cNvPr id="50" name="TextBox 49"/>
          <p:cNvSpPr txBox="1"/>
          <p:nvPr/>
        </p:nvSpPr>
        <p:spPr>
          <a:xfrm>
            <a:off x="9020361" y="3800415"/>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E4</a:t>
            </a:r>
          </a:p>
        </p:txBody>
      </p:sp>
    </p:spTree>
    <p:extLst>
      <p:ext uri="{BB962C8B-B14F-4D97-AF65-F5344CB8AC3E}">
        <p14:creationId xmlns:p14="http://schemas.microsoft.com/office/powerpoint/2010/main" val="381059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24</a:t>
            </a:fld>
            <a:endParaRPr lang="en-US"/>
          </a:p>
        </p:txBody>
      </p:sp>
      <p:sp>
        <p:nvSpPr>
          <p:cNvPr id="3" name="Rectangle 2"/>
          <p:cNvSpPr/>
          <p:nvPr/>
        </p:nvSpPr>
        <p:spPr>
          <a:xfrm>
            <a:off x="449262" y="2409151"/>
            <a:ext cx="6096000" cy="3913059"/>
          </a:xfrm>
          <a:prstGeom prst="rect">
            <a:avLst/>
          </a:prstGeom>
        </p:spPr>
        <p:txBody>
          <a:bodyPr>
            <a:spAutoFit/>
          </a:bodyPr>
          <a:lstStyle/>
          <a:p>
            <a:pPr marL="342900" indent="-342900" algn="just">
              <a:lnSpc>
                <a:spcPct val="150000"/>
              </a:lnSpc>
              <a:buFont typeface="Wingdings" pitchFamily="2" charset="2"/>
              <a:buChar char="v"/>
            </a:pPr>
            <a:r>
              <a:rPr lang="en-US" sz="2400" dirty="0">
                <a:solidFill>
                  <a:srgbClr val="FF0000"/>
                </a:solidFill>
              </a:rPr>
              <a:t>Initially excited to a short-lived high-energy state .</a:t>
            </a:r>
          </a:p>
          <a:p>
            <a:pPr marL="342900" indent="-342900" algn="just">
              <a:lnSpc>
                <a:spcPct val="150000"/>
              </a:lnSpc>
              <a:buFont typeface="Wingdings" pitchFamily="2" charset="2"/>
              <a:buChar char="v"/>
            </a:pPr>
            <a:r>
              <a:rPr lang="en-US" sz="2400" dirty="0"/>
              <a:t>Then quickly decay to the intermediate metastable level.</a:t>
            </a:r>
          </a:p>
          <a:p>
            <a:pPr marL="342900" indent="-342900" algn="just">
              <a:lnSpc>
                <a:spcPct val="150000"/>
              </a:lnSpc>
              <a:buFont typeface="Wingdings" pitchFamily="2" charset="2"/>
              <a:buChar char="v"/>
            </a:pPr>
            <a:r>
              <a:rPr lang="en-US" sz="2400" dirty="0">
                <a:solidFill>
                  <a:srgbClr val="0070C0"/>
                </a:solidFill>
              </a:rPr>
              <a:t>Population inversion is created between lower ground state and a higher-energy metastable state.</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262" y="737270"/>
            <a:ext cx="4773340" cy="534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7"/>
          <p:cNvSpPr txBox="1">
            <a:spLocks noChangeArrowheads="1"/>
          </p:cNvSpPr>
          <p:nvPr/>
        </p:nvSpPr>
        <p:spPr bwMode="auto">
          <a:xfrm>
            <a:off x="449262" y="737270"/>
            <a:ext cx="551010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itchFamily="18" charset="0"/>
              </a:rPr>
              <a:t>3-LEVEL LASER SYSTEM</a:t>
            </a:r>
            <a:br>
              <a:rPr lang="en-US" b="1" dirty="0">
                <a:latin typeface="Casper Bold"/>
                <a:ea typeface="Karla" pitchFamily="2" charset="0"/>
                <a:cs typeface="Karla" pitchFamily="2" charset="0"/>
              </a:rPr>
            </a:br>
            <a:endParaRPr lang="en-US" dirty="0">
              <a:latin typeface="Casper Bold"/>
            </a:endParaRPr>
          </a:p>
        </p:txBody>
      </p:sp>
      <p:sp>
        <p:nvSpPr>
          <p:cNvPr id="6" name="TextBox 5"/>
          <p:cNvSpPr txBox="1"/>
          <p:nvPr/>
        </p:nvSpPr>
        <p:spPr>
          <a:xfrm>
            <a:off x="6875582" y="6285674"/>
            <a:ext cx="3703080" cy="338554"/>
          </a:xfrm>
          <a:prstGeom prst="rect">
            <a:avLst/>
          </a:prstGeom>
          <a:noFill/>
        </p:spPr>
        <p:txBody>
          <a:bodyPr wrap="square" rtlCol="0">
            <a:spAutoFit/>
          </a:bodyPr>
          <a:lstStyle/>
          <a:p>
            <a:r>
              <a:rPr lang="en-US" sz="1600" dirty="0"/>
              <a:t>Figure 10 Three level system of laser [10]</a:t>
            </a:r>
          </a:p>
        </p:txBody>
      </p:sp>
    </p:spTree>
    <p:extLst>
      <p:ext uri="{BB962C8B-B14F-4D97-AF65-F5344CB8AC3E}">
        <p14:creationId xmlns:p14="http://schemas.microsoft.com/office/powerpoint/2010/main" val="187470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25</a:t>
            </a:fld>
            <a:endParaRPr lang="en-US"/>
          </a:p>
        </p:txBody>
      </p:sp>
      <p:sp>
        <p:nvSpPr>
          <p:cNvPr id="3" name="Rectangle 2"/>
          <p:cNvSpPr/>
          <p:nvPr/>
        </p:nvSpPr>
        <p:spPr>
          <a:xfrm>
            <a:off x="449262" y="2409151"/>
            <a:ext cx="5510104" cy="2308324"/>
          </a:xfrm>
          <a:prstGeom prst="rect">
            <a:avLst/>
          </a:prstGeom>
        </p:spPr>
        <p:txBody>
          <a:bodyPr wrap="square">
            <a:spAutoFit/>
          </a:bodyPr>
          <a:lstStyle/>
          <a:p>
            <a:pPr marL="342900" indent="-342900" algn="just">
              <a:lnSpc>
                <a:spcPct val="150000"/>
              </a:lnSpc>
              <a:buFont typeface="Wingdings" pitchFamily="2" charset="2"/>
              <a:buChar char="v"/>
            </a:pPr>
            <a:r>
              <a:rPr lang="en-US" sz="2400" dirty="0">
                <a:solidFill>
                  <a:srgbClr val="FF0000"/>
                </a:solidFill>
              </a:rPr>
              <a:t>Laser transition takes place between the third and second excited states.</a:t>
            </a:r>
          </a:p>
          <a:p>
            <a:pPr marL="342900" indent="-342900" algn="just">
              <a:lnSpc>
                <a:spcPct val="150000"/>
              </a:lnSpc>
              <a:buFont typeface="Wingdings" pitchFamily="2" charset="2"/>
              <a:buChar char="v"/>
            </a:pPr>
            <a:r>
              <a:rPr lang="en-US" sz="2400" dirty="0"/>
              <a:t>Rapid depopulation of the lower laser level.</a:t>
            </a:r>
            <a:endParaRPr lang="en-US" sz="2400" dirty="0">
              <a:solidFill>
                <a:srgbClr val="0070C0"/>
              </a:solidFill>
            </a:endParaRPr>
          </a:p>
        </p:txBody>
      </p:sp>
      <p:sp>
        <p:nvSpPr>
          <p:cNvPr id="5" name="Title 7"/>
          <p:cNvSpPr txBox="1">
            <a:spLocks noChangeArrowheads="1"/>
          </p:cNvSpPr>
          <p:nvPr/>
        </p:nvSpPr>
        <p:spPr bwMode="auto">
          <a:xfrm>
            <a:off x="449262" y="737270"/>
            <a:ext cx="551010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itchFamily="18" charset="0"/>
              </a:rPr>
              <a:t>4-LEVEL LASER SYSTEM</a:t>
            </a:r>
            <a:br>
              <a:rPr lang="en-US" b="1" dirty="0">
                <a:latin typeface="Casper Bold"/>
                <a:ea typeface="Karla" pitchFamily="2" charset="0"/>
                <a:cs typeface="Karla" pitchFamily="2" charset="0"/>
              </a:rPr>
            </a:br>
            <a:endParaRPr lang="en-US" dirty="0">
              <a:latin typeface="Casper Bold"/>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172" y="737269"/>
            <a:ext cx="4414345" cy="555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60727" y="6454951"/>
            <a:ext cx="3286684" cy="338554"/>
          </a:xfrm>
          <a:prstGeom prst="rect">
            <a:avLst/>
          </a:prstGeom>
          <a:noFill/>
        </p:spPr>
        <p:txBody>
          <a:bodyPr wrap="square" rtlCol="0">
            <a:spAutoFit/>
          </a:bodyPr>
          <a:lstStyle/>
          <a:p>
            <a:r>
              <a:rPr lang="en-US" sz="1600" dirty="0"/>
              <a:t>Figure 11 Four Level  laser [10]</a:t>
            </a:r>
          </a:p>
        </p:txBody>
      </p:sp>
    </p:spTree>
    <p:extLst>
      <p:ext uri="{BB962C8B-B14F-4D97-AF65-F5344CB8AC3E}">
        <p14:creationId xmlns:p14="http://schemas.microsoft.com/office/powerpoint/2010/main" val="3186183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26</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3416320"/>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FF0000"/>
                </a:solidFill>
              </a:rPr>
              <a:t>Recap of Introduction to LASERS</a:t>
            </a:r>
          </a:p>
          <a:p>
            <a:pPr marL="457200" indent="-457200" algn="just">
              <a:lnSpc>
                <a:spcPct val="150000"/>
              </a:lnSpc>
              <a:buFont typeface="Wingdings" pitchFamily="2" charset="2"/>
              <a:buChar char="v"/>
            </a:pPr>
            <a:r>
              <a:rPr lang="en-US" sz="2400" dirty="0">
                <a:solidFill>
                  <a:srgbClr val="00B0F0"/>
                </a:solidFill>
              </a:rPr>
              <a:t>Recap of Quantum Processes</a:t>
            </a:r>
          </a:p>
          <a:p>
            <a:pPr marL="457200" indent="-457200" algn="just">
              <a:lnSpc>
                <a:spcPct val="150000"/>
              </a:lnSpc>
              <a:buFont typeface="Wingdings" pitchFamily="2" charset="2"/>
              <a:buChar char="v"/>
            </a:pPr>
            <a:r>
              <a:rPr lang="en-US" sz="2400" dirty="0">
                <a:solidFill>
                  <a:srgbClr val="FF0000"/>
                </a:solidFill>
              </a:rPr>
              <a:t>Recap of Einstein’s Coefficients</a:t>
            </a:r>
          </a:p>
          <a:p>
            <a:pPr marL="342900" indent="-342900" algn="just">
              <a:lnSpc>
                <a:spcPct val="150000"/>
              </a:lnSpc>
              <a:buFont typeface="Wingdings" pitchFamily="2" charset="2"/>
              <a:buChar char="v"/>
            </a:pPr>
            <a:r>
              <a:rPr lang="en-US" sz="2400" dirty="0">
                <a:solidFill>
                  <a:srgbClr val="00B0F0"/>
                </a:solidFill>
              </a:rPr>
              <a:t> Components of laser</a:t>
            </a:r>
          </a:p>
          <a:p>
            <a:pPr marL="342900" indent="-342900" algn="just">
              <a:lnSpc>
                <a:spcPct val="150000"/>
              </a:lnSpc>
              <a:buFont typeface="Wingdings" pitchFamily="2" charset="2"/>
              <a:buChar char="v"/>
            </a:pPr>
            <a:r>
              <a:rPr lang="en-US" sz="2400" dirty="0">
                <a:solidFill>
                  <a:srgbClr val="00B0F0"/>
                </a:solidFill>
              </a:rPr>
              <a:t>Three &amp; Four Level lasers</a:t>
            </a:r>
          </a:p>
          <a:p>
            <a:pPr algn="just">
              <a:lnSpc>
                <a:spcPct val="150000"/>
              </a:lnSpc>
            </a:pPr>
            <a:endParaRPr lang="en-US" sz="2400" dirty="0">
              <a:solidFill>
                <a:srgbClr val="FF0000"/>
              </a:solidFill>
            </a:endParaRPr>
          </a:p>
        </p:txBody>
      </p:sp>
    </p:spTree>
    <p:extLst>
      <p:ext uri="{BB962C8B-B14F-4D97-AF65-F5344CB8AC3E}">
        <p14:creationId xmlns:p14="http://schemas.microsoft.com/office/powerpoint/2010/main" val="208183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27</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29707" y="607465"/>
            <a:ext cx="3203858" cy="769441"/>
          </a:xfrm>
          <a:prstGeom prst="rect">
            <a:avLst/>
          </a:prstGeom>
        </p:spPr>
        <p:txBody>
          <a:bodyPr wrap="square">
            <a:spAutoFit/>
          </a:bodyPr>
          <a:lstStyle/>
          <a:p>
            <a:r>
              <a:rPr lang="en-US" sz="4400" b="1" dirty="0">
                <a:latin typeface="Casper Bold"/>
                <a:cs typeface="Times New Roman" pitchFamily="18" charset="0"/>
              </a:rPr>
              <a:t>FAQS</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2041309"/>
            <a:ext cx="10515600" cy="3693319"/>
          </a:xfrm>
          <a:prstGeom prst="rect">
            <a:avLst/>
          </a:prstGeom>
        </p:spPr>
        <p:txBody>
          <a:bodyPr wrap="square">
            <a:spAutoFit/>
          </a:bodyPr>
          <a:lstStyle/>
          <a:p>
            <a:pPr marL="457200" indent="-457200">
              <a:lnSpc>
                <a:spcPct val="150000"/>
              </a:lnSpc>
              <a:buFont typeface="Wingdings" pitchFamily="2" charset="2"/>
              <a:buChar char="v"/>
            </a:pPr>
            <a:r>
              <a:rPr lang="en-US" sz="2400" b="1" dirty="0"/>
              <a:t>What are the conditions for amplification of light?</a:t>
            </a:r>
          </a:p>
          <a:p>
            <a:pPr marL="457200" indent="-457200">
              <a:lnSpc>
                <a:spcPct val="150000"/>
              </a:lnSpc>
              <a:buFont typeface="Wingdings" pitchFamily="2" charset="2"/>
              <a:buChar char="v"/>
            </a:pPr>
            <a:r>
              <a:rPr lang="en-US" sz="2400" b="1" dirty="0"/>
              <a:t>Why are lasers uniquely hazardous?</a:t>
            </a:r>
          </a:p>
          <a:p>
            <a:pPr marL="457200" indent="-457200">
              <a:lnSpc>
                <a:spcPct val="150000"/>
              </a:lnSpc>
              <a:buFont typeface="Wingdings" pitchFamily="2" charset="2"/>
              <a:buChar char="v"/>
            </a:pPr>
            <a:r>
              <a:rPr lang="en-US" sz="2400" b="1" dirty="0"/>
              <a:t>What is the role of optical resonator?</a:t>
            </a:r>
          </a:p>
          <a:p>
            <a:pPr marL="457200" indent="-457200">
              <a:lnSpc>
                <a:spcPct val="150000"/>
              </a:lnSpc>
              <a:buFont typeface="Wingdings" pitchFamily="2" charset="2"/>
              <a:buChar char="v"/>
            </a:pPr>
            <a:r>
              <a:rPr lang="en-US" sz="2400" b="1" dirty="0"/>
              <a:t>Why pumping is done?</a:t>
            </a:r>
          </a:p>
          <a:p>
            <a:pPr marL="457200" indent="-457200">
              <a:lnSpc>
                <a:spcPct val="150000"/>
              </a:lnSpc>
              <a:buFont typeface="Wingdings" pitchFamily="2" charset="2"/>
              <a:buChar char="v"/>
            </a:pPr>
            <a:r>
              <a:rPr lang="en-US" sz="2400" b="1" dirty="0"/>
              <a:t>Compare three and four level laser</a:t>
            </a:r>
          </a:p>
          <a:p>
            <a:pPr marL="457200" indent="-457200">
              <a:lnSpc>
                <a:spcPct val="150000"/>
              </a:lnSpc>
              <a:buFont typeface="Wingdings" pitchFamily="2" charset="2"/>
              <a:buChar char="v"/>
            </a:pPr>
            <a:r>
              <a:rPr lang="en-US" sz="2400" b="1" dirty="0"/>
              <a:t>List advantages and disadvantages of Laser.</a:t>
            </a:r>
          </a:p>
          <a:p>
            <a:pPr>
              <a:buFont typeface="Wingdings" pitchFamily="2" charset="2"/>
              <a:buChar char="Ø"/>
            </a:pPr>
            <a:endParaRPr lang="en-US" b="1" dirty="0"/>
          </a:p>
        </p:txBody>
      </p:sp>
    </p:spTree>
    <p:extLst>
      <p:ext uri="{BB962C8B-B14F-4D97-AF65-F5344CB8AC3E}">
        <p14:creationId xmlns:p14="http://schemas.microsoft.com/office/powerpoint/2010/main" val="2718409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ASSESSMENT PATTERN </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p:cNvGraphicFramePr/>
          <p:nvPr>
            <p:extLst>
              <p:ext uri="{D42A27DB-BD31-4B8C-83A1-F6EECF244321}">
                <p14:modId xmlns:p14="http://schemas.microsoft.com/office/powerpoint/2010/main" val="4041050429"/>
              </p:ext>
            </p:extLst>
          </p:nvPr>
        </p:nvGraphicFramePr>
        <p:xfrm>
          <a:off x="1718441" y="1803399"/>
          <a:ext cx="8607973" cy="4691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884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400" dirty="0"/>
              <a:t>[1] http://news.mit.edu/2018/laser-attract-alien-astronomers-study-1105</a:t>
            </a:r>
          </a:p>
          <a:p>
            <a:pPr marL="0" indent="0">
              <a:buNone/>
            </a:pPr>
            <a:r>
              <a:rPr lang="en-US" sz="1400" dirty="0"/>
              <a:t>[2] https://www.gutenberg.org/files/36/36-h/36-h.htm</a:t>
            </a:r>
          </a:p>
          <a:p>
            <a:pPr marL="0" indent="0">
              <a:buNone/>
            </a:pPr>
            <a:r>
              <a:rPr lang="en-US" sz="1400" dirty="0"/>
              <a:t>[3] https://www.youtube.com/watch?v=_yLfLDHBUak</a:t>
            </a:r>
          </a:p>
          <a:p>
            <a:pPr marL="0" indent="0">
              <a:buNone/>
            </a:pPr>
            <a:r>
              <a:rPr lang="en-US" sz="1400" dirty="0"/>
              <a:t>[4] stockphoto.com/in/vector/abstract-red-laser-beam-transparent-isolated-on-black-background-vector-illustration-gm1048453908-280444377</a:t>
            </a:r>
          </a:p>
          <a:p>
            <a:pPr marL="0" indent="0">
              <a:buNone/>
            </a:pPr>
            <a:r>
              <a:rPr lang="en-US" sz="1400" dirty="0"/>
              <a:t>[5] https://www.physics-and-radio-electronics.com/blog/absorption-of-radiation-spontaneous-emission-and-stimulated-emission/</a:t>
            </a:r>
          </a:p>
          <a:p>
            <a:pPr marL="0" indent="0">
              <a:buNone/>
            </a:pPr>
            <a:r>
              <a:rPr lang="en-US" sz="1400" dirty="0"/>
              <a:t>[6] https://www.convergentlaser.com/laser-safety</a:t>
            </a:r>
          </a:p>
          <a:p>
            <a:pPr marL="0" indent="0">
              <a:buNone/>
            </a:pPr>
            <a:r>
              <a:rPr lang="en-US" sz="1400" dirty="0"/>
              <a:t>[7] https://skullsinthestars.com/2008/09/03/optics-basics-coherence/</a:t>
            </a:r>
          </a:p>
          <a:p>
            <a:pPr marL="0" indent="0">
              <a:buNone/>
            </a:pPr>
            <a:r>
              <a:rPr lang="en-US" sz="1400" dirty="0"/>
              <a:t>[8] https://users.aber.ac.uk/ruw/teach/327/spec.php</a:t>
            </a:r>
          </a:p>
          <a:p>
            <a:pPr marL="0" indent="0">
              <a:buNone/>
            </a:pPr>
            <a:r>
              <a:rPr lang="en-US" sz="1400" dirty="0">
                <a:latin typeface="Casper"/>
              </a:rPr>
              <a:t>[9] http://www.hk-phy.org/articles/laser/3-states_e.gif</a:t>
            </a:r>
          </a:p>
          <a:p>
            <a:pPr marL="0" indent="0">
              <a:buNone/>
            </a:pPr>
            <a:r>
              <a:rPr lang="en-US" sz="1400" dirty="0">
                <a:latin typeface="Casper"/>
              </a:rPr>
              <a:t>[10] https://www.mcgill.ca/ehs/laboratory/laser-safety/laser-safety-manual/appendices</a:t>
            </a:r>
          </a:p>
          <a:p>
            <a:pPr marL="0" indent="0">
              <a:buNone/>
            </a:pPr>
            <a:r>
              <a:rPr lang="en-IN" sz="1400" dirty="0"/>
              <a:t>[11]  Laud B.B., Laser and Non -Linear Optics, Edition 1</a:t>
            </a:r>
            <a:r>
              <a:rPr lang="en-IN" sz="1400" baseline="30000" dirty="0"/>
              <a:t>st</a:t>
            </a:r>
            <a:r>
              <a:rPr lang="en-IN" sz="1400" dirty="0"/>
              <a:t>,  (1991), Wiley Eastern Ltd.</a:t>
            </a:r>
            <a:endParaRPr lang="en-US" sz="1400" dirty="0"/>
          </a:p>
          <a:p>
            <a:pPr marL="0" indent="0">
              <a:buNone/>
            </a:pPr>
            <a:r>
              <a:rPr lang="en-IN" sz="1400" dirty="0"/>
              <a:t>[12] </a:t>
            </a:r>
            <a:r>
              <a:rPr lang="en-IN" sz="1400" dirty="0" err="1"/>
              <a:t>Beiser</a:t>
            </a:r>
            <a:r>
              <a:rPr lang="en-IN" sz="1400" dirty="0"/>
              <a:t> A, Concepts of Modern </a:t>
            </a:r>
            <a:r>
              <a:rPr lang="en-IN" sz="1400" dirty="0" err="1"/>
              <a:t>Physics,Edition</a:t>
            </a:r>
            <a:r>
              <a:rPr lang="en-IN" sz="1400" dirty="0"/>
              <a:t> 6</a:t>
            </a:r>
            <a:r>
              <a:rPr lang="en-IN" sz="1400" baseline="30000" dirty="0"/>
              <a:t>th</a:t>
            </a:r>
            <a:r>
              <a:rPr lang="en-IN" sz="1400" dirty="0"/>
              <a:t>, (2003),Tata </a:t>
            </a:r>
            <a:r>
              <a:rPr lang="en-IN" sz="1400" dirty="0" err="1"/>
              <a:t>Mcgraw</a:t>
            </a:r>
            <a:r>
              <a:rPr lang="en-IN" sz="1400" dirty="0"/>
              <a:t> Hill, Noida.</a:t>
            </a:r>
            <a:endParaRPr lang="en-US" sz="1400" dirty="0"/>
          </a:p>
          <a:p>
            <a:pPr marL="0" indent="0">
              <a:buNone/>
            </a:pPr>
            <a:r>
              <a:rPr lang="en-IN" sz="1400" dirty="0"/>
              <a:t>[13] Bhattacharya D. K., </a:t>
            </a:r>
            <a:r>
              <a:rPr lang="en-IN" sz="1400" dirty="0" err="1"/>
              <a:t>Tandon</a:t>
            </a:r>
            <a:r>
              <a:rPr lang="en-IN" sz="1400" dirty="0"/>
              <a:t> </a:t>
            </a:r>
            <a:r>
              <a:rPr lang="en-IN" sz="1400" dirty="0" err="1"/>
              <a:t>Poonam</a:t>
            </a:r>
            <a:r>
              <a:rPr lang="en-IN" sz="1400" dirty="0"/>
              <a:t>, Engineering </a:t>
            </a:r>
            <a:r>
              <a:rPr lang="en-IN" sz="1400" dirty="0" err="1"/>
              <a:t>Physics.,Edition</a:t>
            </a:r>
            <a:r>
              <a:rPr lang="en-IN" sz="1400" dirty="0"/>
              <a:t> 1</a:t>
            </a:r>
            <a:r>
              <a:rPr lang="en-IN" sz="1400" baseline="30000" dirty="0"/>
              <a:t>st </a:t>
            </a:r>
            <a:r>
              <a:rPr lang="en-IN" sz="1400" dirty="0"/>
              <a:t>, (2015), Oxford.      </a:t>
            </a:r>
          </a:p>
          <a:p>
            <a:pPr marL="0" indent="0">
              <a:buNone/>
            </a:pPr>
            <a:r>
              <a:rPr lang="en-IN" sz="1400" dirty="0"/>
              <a:t>[14] </a:t>
            </a:r>
            <a:r>
              <a:rPr lang="en-IN" sz="1400" dirty="0" err="1"/>
              <a:t>Ghatak</a:t>
            </a:r>
            <a:r>
              <a:rPr lang="en-IN" sz="1400" dirty="0"/>
              <a:t> A. (2012) Optics, McGraw Hill Education. ISBN: 978-1259004346.      </a:t>
            </a:r>
            <a:endParaRPr lang="en-US" sz="1400" dirty="0"/>
          </a:p>
          <a:p>
            <a:pPr marL="0" indent="0">
              <a:buNone/>
            </a:pPr>
            <a:endParaRPr lang="en-US" sz="14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85490"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280958739"/>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685829" y="6008211"/>
            <a:ext cx="5229765" cy="369332"/>
          </a:xfrm>
          <a:prstGeom prst="rect">
            <a:avLst/>
          </a:prstGeom>
        </p:spPr>
        <p:txBody>
          <a:bodyPr wrap="none">
            <a:spAutoFit/>
          </a:bodyPr>
          <a:lstStyle/>
          <a:p>
            <a:r>
              <a:rPr lang="en-US" dirty="0"/>
              <a:t>https://www.youtube.com/watch?v=_yLfLDHBUak [3]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1514901"/>
            <a:ext cx="3984460" cy="4948961"/>
          </a:xfrm>
        </p:spPr>
        <p:txBody>
          <a:bodyPr>
            <a:normAutofit/>
          </a:bodyPr>
          <a:lstStyle/>
          <a:p>
            <a:pPr marL="457200" indent="-457200" algn="just">
              <a:lnSpc>
                <a:spcPct val="150000"/>
              </a:lnSpc>
              <a:buFont typeface="Wingdings" pitchFamily="2" charset="2"/>
              <a:buChar char="v"/>
            </a:pPr>
            <a:r>
              <a:rPr lang="en-US" sz="2400" dirty="0"/>
              <a:t>Recap of Introduction to LASERS</a:t>
            </a:r>
          </a:p>
          <a:p>
            <a:pPr marL="457200" indent="-457200" algn="just">
              <a:lnSpc>
                <a:spcPct val="150000"/>
              </a:lnSpc>
              <a:buFont typeface="Wingdings" pitchFamily="2" charset="2"/>
              <a:buChar char="v"/>
            </a:pPr>
            <a:r>
              <a:rPr lang="en-US" sz="2400" dirty="0"/>
              <a:t>Recap of Processes</a:t>
            </a:r>
          </a:p>
          <a:p>
            <a:pPr marL="457200" indent="-457200" algn="just">
              <a:lnSpc>
                <a:spcPct val="150000"/>
              </a:lnSpc>
              <a:buFont typeface="Wingdings" pitchFamily="2" charset="2"/>
              <a:buChar char="v"/>
            </a:pPr>
            <a:r>
              <a:rPr lang="en-US" sz="2400" dirty="0"/>
              <a:t>Recap of Einstein’s Coefficients</a:t>
            </a:r>
          </a:p>
          <a:p>
            <a:pPr marL="342900" indent="-342900" algn="just">
              <a:lnSpc>
                <a:spcPct val="150000"/>
              </a:lnSpc>
              <a:buFont typeface="Wingdings" pitchFamily="2" charset="2"/>
              <a:buChar char="v"/>
            </a:pPr>
            <a:r>
              <a:rPr lang="en-US" sz="2400" dirty="0"/>
              <a:t> Components of Laser </a:t>
            </a:r>
          </a:p>
          <a:p>
            <a:pPr marL="342900" indent="-342900" algn="just">
              <a:lnSpc>
                <a:spcPct val="150000"/>
              </a:lnSpc>
              <a:buFont typeface="Wingdings" pitchFamily="2" charset="2"/>
              <a:buChar char="v"/>
            </a:pPr>
            <a:r>
              <a:rPr lang="en-US" sz="2400" dirty="0"/>
              <a:t> Three &amp; Four Level lasers</a:t>
            </a:r>
          </a:p>
          <a:p>
            <a:pPr marL="342900" indent="-342900" algn="just">
              <a:lnSpc>
                <a:spcPct val="150000"/>
              </a:lnSpc>
              <a:buFont typeface="Wingdings" pitchFamily="2" charset="2"/>
              <a:buChar char="v"/>
            </a:pP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3" y="2838734"/>
            <a:ext cx="4322762" cy="3485866"/>
          </a:xfrm>
        </p:spPr>
        <p:txBody>
          <a:bodyPr>
            <a:normAutofit/>
          </a:bodyPr>
          <a:lstStyle/>
          <a:p>
            <a:pPr marL="342900" indent="-342900">
              <a:buFont typeface="Wingdings" pitchFamily="2" charset="2"/>
              <a:buChar char="v"/>
            </a:pPr>
            <a:r>
              <a:rPr lang="en-US" sz="2400" b="1" dirty="0">
                <a:latin typeface="Casper"/>
                <a:cs typeface="Times New Roman" pitchFamily="18" charset="0"/>
              </a:rPr>
              <a:t>L –Light</a:t>
            </a:r>
          </a:p>
          <a:p>
            <a:pPr marL="342900" indent="-342900">
              <a:buFont typeface="Wingdings" pitchFamily="2" charset="2"/>
              <a:buChar char="v"/>
            </a:pPr>
            <a:r>
              <a:rPr lang="en-US" sz="2400" b="1" dirty="0">
                <a:solidFill>
                  <a:srgbClr val="FF0000"/>
                </a:solidFill>
                <a:latin typeface="Casper"/>
                <a:cs typeface="Times New Roman" pitchFamily="18" charset="0"/>
              </a:rPr>
              <a:t>A – Amplification by</a:t>
            </a:r>
          </a:p>
          <a:p>
            <a:pPr marL="342900" indent="-342900">
              <a:buFont typeface="Wingdings" pitchFamily="2" charset="2"/>
              <a:buChar char="v"/>
            </a:pPr>
            <a:r>
              <a:rPr lang="en-US" sz="2400" b="1" dirty="0">
                <a:latin typeface="Casper"/>
                <a:cs typeface="Times New Roman" pitchFamily="18" charset="0"/>
              </a:rPr>
              <a:t>S – Stimulated</a:t>
            </a:r>
          </a:p>
          <a:p>
            <a:pPr marL="342900" indent="-342900">
              <a:buFont typeface="Wingdings" pitchFamily="2" charset="2"/>
              <a:buChar char="v"/>
            </a:pPr>
            <a:r>
              <a:rPr lang="en-US" sz="2400" b="1" dirty="0">
                <a:solidFill>
                  <a:srgbClr val="FF0000"/>
                </a:solidFill>
                <a:latin typeface="Casper"/>
                <a:cs typeface="Times New Roman" pitchFamily="18" charset="0"/>
              </a:rPr>
              <a:t>E – Emission of</a:t>
            </a:r>
          </a:p>
          <a:p>
            <a:pPr marL="342900" indent="-342900">
              <a:buFont typeface="Wingdings" pitchFamily="2" charset="2"/>
              <a:buChar char="v"/>
            </a:pPr>
            <a:r>
              <a:rPr lang="en-US" sz="2400" b="1" dirty="0">
                <a:latin typeface="Casper"/>
                <a:cs typeface="Times New Roman" pitchFamily="18" charset="0"/>
              </a:rPr>
              <a:t>R – Radiation</a:t>
            </a:r>
          </a:p>
          <a:p>
            <a:r>
              <a:rPr lang="en-US" sz="2400" b="1" dirty="0">
                <a:solidFill>
                  <a:schemeClr val="tx1">
                    <a:lumMod val="85000"/>
                    <a:lumOff val="15000"/>
                  </a:schemeClr>
                </a:solidFill>
                <a:latin typeface="Casper"/>
                <a:cs typeface="Times New Roman" pitchFamily="18" charset="0"/>
              </a:rPr>
              <a:t>                 </a:t>
            </a:r>
            <a:r>
              <a:rPr lang="en-US" sz="2400" b="1" i="1" dirty="0">
                <a:solidFill>
                  <a:srgbClr val="0070C0"/>
                </a:solidFill>
                <a:latin typeface="Casper"/>
                <a:cs typeface="Times New Roman" pitchFamily="18" charset="0"/>
              </a:rPr>
              <a:t>Stimulated Emission is the key to the laser action</a:t>
            </a:r>
            <a:endParaRPr lang="en-US" sz="2400" i="1" dirty="0">
              <a:solidFill>
                <a:srgbClr val="0070C0"/>
              </a:solidFill>
              <a:latin typeface="Casper"/>
              <a:cs typeface="Arial" panose="020B0604020202020204" pitchFamily="34" charset="0"/>
            </a:endParaRPr>
          </a:p>
          <a:p>
            <a:pPr marL="285750" indent="-285750">
              <a:buFont typeface="Wingdings" pitchFamily="2" charset="2"/>
              <a:buChar char="v"/>
            </a:pPr>
            <a:endParaRPr lang="en-US" dirty="0">
              <a:solidFill>
                <a:schemeClr val="tx1">
                  <a:lumMod val="85000"/>
                  <a:lumOff val="15000"/>
                </a:schemeClr>
              </a:solidFill>
              <a:latin typeface="Casper" panose="02000506000000020004" pitchFamily="2"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7</a:t>
            </a:fld>
            <a:endParaRPr lang="en-US" dirty="0"/>
          </a:p>
        </p:txBody>
      </p:sp>
      <p:sp>
        <p:nvSpPr>
          <p:cNvPr id="8" name="Title 7"/>
          <p:cNvSpPr txBox="1">
            <a:spLocks noGrp="1" noChangeArrowheads="1"/>
          </p:cNvSpPr>
          <p:nvPr>
            <p:ph type="title"/>
          </p:nvPr>
        </p:nvSpPr>
        <p:spPr bwMode="auto">
          <a:xfrm>
            <a:off x="449262" y="586854"/>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LASER EMISSION</a:t>
            </a:r>
            <a:br>
              <a:rPr lang="en-US" sz="4400" b="1" dirty="0">
                <a:solidFill>
                  <a:srgbClr val="C00000"/>
                </a:solidFill>
                <a:latin typeface="Casper"/>
                <a:ea typeface="Karla" pitchFamily="2" charset="0"/>
                <a:cs typeface="Karla" pitchFamily="2" charset="0"/>
              </a:rPr>
            </a:br>
            <a:br>
              <a:rPr lang="en-US" sz="4400" b="1" dirty="0">
                <a:latin typeface="Casper"/>
                <a:ea typeface="Karla" pitchFamily="2" charset="0"/>
                <a:cs typeface="Karla" pitchFamily="2" charset="0"/>
              </a:rPr>
            </a:br>
            <a:endParaRPr lang="en-US" sz="4400" dirty="0">
              <a:latin typeface="Casper"/>
            </a:endParaRPr>
          </a:p>
        </p:txBody>
      </p:sp>
      <p:sp>
        <p:nvSpPr>
          <p:cNvPr id="9" name="Rectangle 8"/>
          <p:cNvSpPr/>
          <p:nvPr/>
        </p:nvSpPr>
        <p:spPr>
          <a:xfrm>
            <a:off x="449262" y="2729552"/>
            <a:ext cx="4322762" cy="3626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Stimulated emissi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93" y="914400"/>
            <a:ext cx="5906733" cy="5410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85490" y="6428096"/>
            <a:ext cx="3531476" cy="369332"/>
          </a:xfrm>
          <a:prstGeom prst="rect">
            <a:avLst/>
          </a:prstGeom>
          <a:noFill/>
        </p:spPr>
        <p:txBody>
          <a:bodyPr wrap="square" rtlCol="0">
            <a:spAutoFit/>
          </a:bodyPr>
          <a:lstStyle/>
          <a:p>
            <a:r>
              <a:rPr lang="en-US" dirty="0"/>
              <a:t>Fig. 4 Stimulated emission [5]</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4490546" cy="5233988"/>
          </a:xfrm>
        </p:spPr>
        <p:txBody>
          <a:bodyPr>
            <a:noAutofit/>
          </a:bodyPr>
          <a:lstStyle/>
          <a:p>
            <a:pPr algn="just">
              <a:lnSpc>
                <a:spcPct val="150000"/>
              </a:lnSpc>
            </a:pPr>
            <a:r>
              <a:rPr lang="en-US" sz="2400" b="1" dirty="0">
                <a:solidFill>
                  <a:srgbClr val="FF0000"/>
                </a:solidFill>
              </a:rPr>
              <a:t>So the three processes can be summarized through this diagram</a:t>
            </a:r>
            <a:r>
              <a:rPr lang="en-US" sz="2400" b="1" dirty="0">
                <a:solidFill>
                  <a:srgbClr val="0070C0"/>
                </a:solidFill>
              </a:rPr>
              <a:t>………………</a:t>
            </a:r>
          </a:p>
          <a:p>
            <a:pPr algn="just">
              <a:lnSpc>
                <a:spcPct val="150000"/>
              </a:lnSpc>
            </a:pPr>
            <a:r>
              <a:rPr lang="en-US" sz="2400" dirty="0"/>
              <a:t>Total Probability of emission of transition from upper level 2 to the lower level 1 is given by</a:t>
            </a:r>
          </a:p>
          <a:p>
            <a:pPr algn="just">
              <a:lnSpc>
                <a:spcPct val="150000"/>
              </a:lnSpc>
            </a:pPr>
            <a:r>
              <a:rPr lang="en-US" sz="2400" dirty="0">
                <a:solidFill>
                  <a:srgbClr val="FF0000"/>
                </a:solidFill>
              </a:rPr>
              <a:t> </a:t>
            </a:r>
          </a:p>
          <a:p>
            <a:pPr algn="just">
              <a:lnSpc>
                <a:spcPct val="150000"/>
              </a:lnSpc>
            </a:pPr>
            <a:r>
              <a:rPr lang="en-US" sz="2400" dirty="0"/>
              <a:t>Or</a:t>
            </a:r>
            <a:r>
              <a:rPr lang="en-US" sz="2400" dirty="0">
                <a:solidFill>
                  <a:srgbClr val="FF0000"/>
                </a:solidFill>
              </a:rPr>
              <a:t> </a:t>
            </a:r>
          </a:p>
          <a:p>
            <a:pPr algn="just">
              <a:lnSpc>
                <a:spcPct val="150000"/>
              </a:lnSpc>
            </a:pPr>
            <a:r>
              <a:rPr lang="en-US" sz="2400" dirty="0"/>
              <a:t>  </a:t>
            </a:r>
          </a:p>
          <a:p>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8</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230529"/>
            <a:ext cx="10296525" cy="1229710"/>
          </a:xfrm>
        </p:spPr>
        <p:txBody>
          <a:bodyPr>
            <a:normAutofit fontScale="90000"/>
          </a:bodyPr>
          <a:lstStyle/>
          <a:p>
            <a:pPr algn="ctr"/>
            <a:r>
              <a:rPr lang="en-US" sz="4900" b="1" dirty="0">
                <a:latin typeface="Casper Bold"/>
              </a:rPr>
              <a:t>VARIOUS ATOMIC INTERACTIONS RELATED TO LASER</a:t>
            </a:r>
            <a:endParaRPr lang="en-US" sz="4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100" y="5175631"/>
            <a:ext cx="2466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100" y="6002883"/>
            <a:ext cx="28098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descr="Spectroscopy :: Atomic Physics :: Rudi Winter's web sp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164" y="2106280"/>
            <a:ext cx="6096000" cy="3324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85490" y="6428096"/>
            <a:ext cx="3531476" cy="369332"/>
          </a:xfrm>
          <a:prstGeom prst="rect">
            <a:avLst/>
          </a:prstGeom>
          <a:noFill/>
        </p:spPr>
        <p:txBody>
          <a:bodyPr wrap="square" rtlCol="0">
            <a:spAutoFit/>
          </a:bodyPr>
          <a:lstStyle/>
          <a:p>
            <a:r>
              <a:rPr lang="en-US" dirty="0"/>
              <a:t>Fig. 5 Three processes [8]</a:t>
            </a:r>
          </a:p>
        </p:txBody>
      </p:sp>
    </p:spTree>
    <p:extLst>
      <p:ext uri="{BB962C8B-B14F-4D97-AF65-F5344CB8AC3E}">
        <p14:creationId xmlns:p14="http://schemas.microsoft.com/office/powerpoint/2010/main" val="371484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9</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937" y="2397924"/>
            <a:ext cx="2619375" cy="1057275"/>
          </a:xfrm>
          <a:prstGeom prst="rect">
            <a:avLst/>
          </a:prstGeom>
          <a:solidFill>
            <a:srgbClr val="FFFF00"/>
          </a:solidFill>
          <a:ln>
            <a:noFill/>
          </a:ln>
          <a:effec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570" y="3570726"/>
            <a:ext cx="6572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363" y="3646925"/>
            <a:ext cx="3333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319" y="3549869"/>
            <a:ext cx="698939"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81121" y="2229197"/>
            <a:ext cx="3563007" cy="2016421"/>
          </a:xfrm>
          <a:prstGeom prst="rect">
            <a:avLst/>
          </a:prstGeom>
          <a:noFill/>
          <a:ln w="76200">
            <a:solidFill>
              <a:schemeClr val="accent2">
                <a:lumMod val="7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1339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3435</TotalTime>
  <Words>1924</Words>
  <Application>Microsoft Office PowerPoint</Application>
  <PresentationFormat>Widescreen</PresentationFormat>
  <Paragraphs>253</Paragraphs>
  <Slides>30</Slides>
  <Notes>0</Notes>
  <HiddenSlides>0</HiddenSlides>
  <MMClips>1</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4" baseType="lpstr">
      <vt:lpstr>Arial</vt:lpstr>
      <vt:lpstr>Arial Black</vt:lpstr>
      <vt:lpstr>Calibri</vt:lpstr>
      <vt:lpstr>Calibri Light</vt:lpstr>
      <vt:lpstr>Cambria Math</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LASER EMISSION  </vt:lpstr>
      <vt:lpstr>VARIOUS ATOMIC INTERACTIONS RELATED TO LASER</vt:lpstr>
      <vt:lpstr>EINSTEIN’S COEFFICIENTS </vt:lpstr>
      <vt:lpstr>SIGNIFICANCE OF EINSTEIN’S COEFFICIENTS </vt:lpstr>
      <vt:lpstr>CONDITIONS FOR AMPLICATION </vt:lpstr>
      <vt:lpstr>POPULATION INVERSION </vt:lpstr>
      <vt:lpstr>PowerPoint Presentation</vt:lpstr>
      <vt:lpstr>COMPONENTS OF LASER SYSTEM</vt:lpstr>
      <vt:lpstr>PowerPoint Presentation</vt:lpstr>
      <vt:lpstr>TYPES OF PUMPING </vt:lpstr>
      <vt:lpstr>PowerPoint Presentation</vt:lpstr>
      <vt:lpstr>PowerPoint Presentation</vt:lpstr>
      <vt:lpstr>PowerPoint Presentation</vt:lpstr>
      <vt:lpstr>PowerPoint Presentation</vt:lpstr>
      <vt:lpstr>PowerPoint Presentation</vt:lpstr>
      <vt:lpstr>PowerPoint Presentation</vt:lpstr>
      <vt:lpstr>3-LEVEL &amp; 4-LEVEL LASER SYSTEM </vt:lpstr>
      <vt:lpstr>PowerPoint Presentation</vt:lpstr>
      <vt:lpstr>PowerPoint Presentation</vt:lpstr>
      <vt:lpstr> </vt:lpstr>
      <vt:lpstr>PowerPoint Presentation</vt:lpstr>
      <vt:lpstr>ASSESSMENT PATTERN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234</cp:revision>
  <dcterms:created xsi:type="dcterms:W3CDTF">2019-01-09T10:33:58Z</dcterms:created>
  <dcterms:modified xsi:type="dcterms:W3CDTF">2023-06-14T08:03:57Z</dcterms:modified>
</cp:coreProperties>
</file>